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Lst>
  <p:sldSz cx="12192000" cy="6858000"/>
  <p:notesSz cx="6858000" cy="9144000"/>
  <p:embeddedFontLst>
    <p:embeddedFont>
      <p:font typeface="Play"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gxREykb211JFfSJCwfRbY0eu5+m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E0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8" name="Google Shape;8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b148cf25cd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6" name="Google Shape;226;g3b148cf25c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b12fe420c2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1" name="Google Shape;241;g3b12fe420c2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b148cf25cd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3" name="Google Shape;253;g3b148cf25cd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b12fe420c2_0_2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g3b12fe420c2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b148cf25cd_0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4" name="Google Shape;284;g3b148cf25c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b148cf25cd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5" name="Google Shape;295;g3b148cf25cd_0_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b12fe420c2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8" name="Google Shape;308;g3b12fe420c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b148cf25cd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0" name="Google Shape;320;g3b148cf25cd_0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b12fe420c2_0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2" name="Google Shape;332;g3b12fe420c2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b12fe420c2_0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2" name="Google Shape;342;g3b12fe420c2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b12fe420c2_0_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4" name="Google Shape;354;g3b12fe420c2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b12fe420c2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1" name="Google Shape;371;g3b12fe420c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b099c229a1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7" name="Google Shape;387;g3b099c229a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b148cf25cd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9" name="Google Shape;399;g3b148cf25cd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9" name="Google Shape;4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b1c4ac7f1b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7" name="Google Shape;417;g3b1c4ac7f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b099c229a1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8" name="Google Shape;428;g3b099c229a1_0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b099c229a1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6" name="Google Shape;436;g3b099c229a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b1c4ac7f1b_1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b1c4ac7f1b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3b099c229a1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0" name="Google Shape;450;g3b099c229a1_0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6" name="Google Shape;1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b148cf25cd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b148cf25c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b148cf25c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b148cf25c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b099c229a1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g3b099c229a1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b099c229a1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g3b099c229a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b148cf25cd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4" name="Google Shape;194;g3b148cf25c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b148cf25cd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9" name="Google Shape;209;g3b148cf25cd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11"/>
          <p:cNvSpPr txBox="1">
            <a:spLocks noGrp="1"/>
          </p:cNvSpPr>
          <p:nvPr>
            <p:ph type="ctrTitle"/>
          </p:nvPr>
        </p:nvSpPr>
        <p:spPr>
          <a:xfrm>
            <a:off x="640080" y="1371599"/>
            <a:ext cx="6675120" cy="295182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5400"/>
              <a:buFont typeface="Play"/>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1"/>
          <p:cNvSpPr txBox="1">
            <a:spLocks noGrp="1"/>
          </p:cNvSpPr>
          <p:nvPr>
            <p:ph type="subTitle" idx="1"/>
          </p:nvPr>
        </p:nvSpPr>
        <p:spPr>
          <a:xfrm>
            <a:off x="640080" y="4584879"/>
            <a:ext cx="6675120" cy="1287887"/>
          </a:xfrm>
          <a:prstGeom prst="rect">
            <a:avLst/>
          </a:prstGeom>
          <a:noFill/>
          <a:ln>
            <a:noFill/>
          </a:ln>
        </p:spPr>
        <p:txBody>
          <a:bodyPr spcFirstLastPara="1" wrap="square" lIns="91425" tIns="45700" rIns="91425" bIns="45700" anchor="b" anchorCtr="0">
            <a:normAutofit/>
          </a:bodyPr>
          <a:lstStyle>
            <a:lvl1pPr lvl="0" algn="l">
              <a:lnSpc>
                <a:spcPct val="130000"/>
              </a:lnSpc>
              <a:spcBef>
                <a:spcPts val="1000"/>
              </a:spcBef>
              <a:spcAft>
                <a:spcPts val="0"/>
              </a:spcAft>
              <a:buClr>
                <a:schemeClr val="dk1"/>
              </a:buClr>
              <a:buSzPts val="1566"/>
              <a:buNone/>
              <a:defRPr sz="1800" b="1" cap="none"/>
            </a:lvl1pPr>
            <a:lvl2pPr lvl="1" algn="ctr">
              <a:lnSpc>
                <a:spcPct val="120000"/>
              </a:lnSpc>
              <a:spcBef>
                <a:spcPts val="500"/>
              </a:spcBef>
              <a:spcAft>
                <a:spcPts val="0"/>
              </a:spcAft>
              <a:buClr>
                <a:schemeClr val="dk1"/>
              </a:buClr>
              <a:buSzPts val="1740"/>
              <a:buNone/>
              <a:defRPr sz="2000"/>
            </a:lvl2pPr>
            <a:lvl3pPr lvl="2" algn="ctr">
              <a:lnSpc>
                <a:spcPct val="120000"/>
              </a:lnSpc>
              <a:spcBef>
                <a:spcPts val="500"/>
              </a:spcBef>
              <a:spcAft>
                <a:spcPts val="0"/>
              </a:spcAft>
              <a:buClr>
                <a:schemeClr val="dk1"/>
              </a:buClr>
              <a:buSzPts val="1566"/>
              <a:buNone/>
              <a:defRPr sz="1800"/>
            </a:lvl3pPr>
            <a:lvl4pPr lvl="3" algn="ctr">
              <a:lnSpc>
                <a:spcPct val="120000"/>
              </a:lnSpc>
              <a:spcBef>
                <a:spcPts val="500"/>
              </a:spcBef>
              <a:spcAft>
                <a:spcPts val="0"/>
              </a:spcAft>
              <a:buClr>
                <a:schemeClr val="dk1"/>
              </a:buClr>
              <a:buSzPts val="1392"/>
              <a:buNone/>
              <a:defRPr sz="1600"/>
            </a:lvl4pPr>
            <a:lvl5pPr lvl="4" algn="ctr">
              <a:lnSpc>
                <a:spcPct val="120000"/>
              </a:lnSpc>
              <a:spcBef>
                <a:spcPts val="500"/>
              </a:spcBef>
              <a:spcAft>
                <a:spcPts val="0"/>
              </a:spcAft>
              <a:buClr>
                <a:schemeClr val="dk1"/>
              </a:buClr>
              <a:buSzPts val="1392"/>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 name="Google Shape;15;p11"/>
          <p:cNvSpPr txBox="1">
            <a:spLocks noGrp="1"/>
          </p:cNvSpPr>
          <p:nvPr>
            <p:ph type="dt" idx="10"/>
          </p:nvPr>
        </p:nvSpPr>
        <p:spPr>
          <a:xfrm>
            <a:off x="64008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1"/>
          <p:cNvSpPr txBox="1">
            <a:spLocks noGrp="1"/>
          </p:cNvSpPr>
          <p:nvPr>
            <p:ph type="ftr" idx="11"/>
          </p:nvPr>
        </p:nvSpPr>
        <p:spPr>
          <a:xfrm>
            <a:off x="6767622" y="6356350"/>
            <a:ext cx="404037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1"/>
          <p:cNvSpPr txBox="1">
            <a:spLocks noGrp="1"/>
          </p:cNvSpPr>
          <p:nvPr>
            <p:ph type="sldNum" idx="12"/>
          </p:nvPr>
        </p:nvSpPr>
        <p:spPr>
          <a:xfrm>
            <a:off x="10807995" y="6356350"/>
            <a:ext cx="72301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2"/>
          <p:cNvSpPr txBox="1">
            <a:spLocks noGrp="1"/>
          </p:cNvSpPr>
          <p:nvPr>
            <p:ph type="title"/>
          </p:nvPr>
        </p:nvSpPr>
        <p:spPr>
          <a:xfrm>
            <a:off x="640079" y="1371601"/>
            <a:ext cx="10890929" cy="109728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2"/>
          <p:cNvSpPr txBox="1">
            <a:spLocks noGrp="1"/>
          </p:cNvSpPr>
          <p:nvPr>
            <p:ph type="body" idx="1"/>
          </p:nvPr>
        </p:nvSpPr>
        <p:spPr>
          <a:xfrm rot="5400000">
            <a:off x="4302464" y="-1028912"/>
            <a:ext cx="3566160" cy="10890928"/>
          </a:xfrm>
          <a:prstGeom prst="rect">
            <a:avLst/>
          </a:prstGeom>
          <a:noFill/>
          <a:ln>
            <a:noFill/>
          </a:ln>
        </p:spPr>
        <p:txBody>
          <a:bodyPr spcFirstLastPara="1" wrap="square" lIns="91425" tIns="45700" rIns="91425" bIns="45700" anchor="t" anchorCtr="0">
            <a:normAutofit/>
          </a:bodyPr>
          <a:lstStyle>
            <a:lvl1pPr marL="457200" lvl="0" indent="-328041" algn="l">
              <a:lnSpc>
                <a:spcPct val="120000"/>
              </a:lnSpc>
              <a:spcBef>
                <a:spcPts val="1000"/>
              </a:spcBef>
              <a:spcAft>
                <a:spcPts val="0"/>
              </a:spcAft>
              <a:buClr>
                <a:schemeClr val="dk1"/>
              </a:buClr>
              <a:buSzPts val="1566"/>
              <a:buChar char="•"/>
              <a:defRPr/>
            </a:lvl1pPr>
            <a:lvl2pPr marL="914400" lvl="1" indent="-328041" algn="l">
              <a:lnSpc>
                <a:spcPct val="120000"/>
              </a:lnSpc>
              <a:spcBef>
                <a:spcPts val="500"/>
              </a:spcBef>
              <a:spcAft>
                <a:spcPts val="0"/>
              </a:spcAft>
              <a:buClr>
                <a:schemeClr val="dk1"/>
              </a:buClr>
              <a:buSzPts val="1566"/>
              <a:buChar char="•"/>
              <a:defRPr/>
            </a:lvl2pPr>
            <a:lvl3pPr marL="1371600" lvl="2" indent="-328041" algn="l">
              <a:lnSpc>
                <a:spcPct val="120000"/>
              </a:lnSpc>
              <a:spcBef>
                <a:spcPts val="500"/>
              </a:spcBef>
              <a:spcAft>
                <a:spcPts val="0"/>
              </a:spcAft>
              <a:buClr>
                <a:schemeClr val="dk1"/>
              </a:buClr>
              <a:buSzPts val="1566"/>
              <a:buChar char="•"/>
              <a:defRPr/>
            </a:lvl3pPr>
            <a:lvl4pPr marL="1828800" lvl="3" indent="-328041" algn="l">
              <a:lnSpc>
                <a:spcPct val="120000"/>
              </a:lnSpc>
              <a:spcBef>
                <a:spcPts val="500"/>
              </a:spcBef>
              <a:spcAft>
                <a:spcPts val="0"/>
              </a:spcAft>
              <a:buClr>
                <a:schemeClr val="dk1"/>
              </a:buClr>
              <a:buSzPts val="1566"/>
              <a:buChar char="•"/>
              <a:defRPr/>
            </a:lvl4pPr>
            <a:lvl5pPr marL="2286000" lvl="4" indent="-328041" algn="l">
              <a:lnSpc>
                <a:spcPct val="120000"/>
              </a:lnSpc>
              <a:spcBef>
                <a:spcPts val="500"/>
              </a:spcBef>
              <a:spcAft>
                <a:spcPts val="0"/>
              </a:spcAft>
              <a:buClr>
                <a:schemeClr val="dk1"/>
              </a:buClr>
              <a:buSzPts val="1566"/>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2"/>
          <p:cNvSpPr txBox="1">
            <a:spLocks noGrp="1"/>
          </p:cNvSpPr>
          <p:nvPr>
            <p:ph type="dt" idx="10"/>
          </p:nvPr>
        </p:nvSpPr>
        <p:spPr>
          <a:xfrm>
            <a:off x="64008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2"/>
          <p:cNvSpPr txBox="1">
            <a:spLocks noGrp="1"/>
          </p:cNvSpPr>
          <p:nvPr>
            <p:ph type="ftr" idx="11"/>
          </p:nvPr>
        </p:nvSpPr>
        <p:spPr>
          <a:xfrm>
            <a:off x="6767622" y="6356350"/>
            <a:ext cx="404037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2"/>
          <p:cNvSpPr txBox="1">
            <a:spLocks noGrp="1"/>
          </p:cNvSpPr>
          <p:nvPr>
            <p:ph type="sldNum" idx="12"/>
          </p:nvPr>
        </p:nvSpPr>
        <p:spPr>
          <a:xfrm>
            <a:off x="10807995" y="6356350"/>
            <a:ext cx="72301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sp>
        <p:nvSpPr>
          <p:cNvPr id="80" name="Google Shape;80;p23"/>
          <p:cNvSpPr txBox="1">
            <a:spLocks noGrp="1"/>
          </p:cNvSpPr>
          <p:nvPr>
            <p:ph type="title"/>
          </p:nvPr>
        </p:nvSpPr>
        <p:spPr>
          <a:xfrm rot="5400000">
            <a:off x="7346663" y="2502635"/>
            <a:ext cx="5536884" cy="1811773"/>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3"/>
          <p:cNvSpPr txBox="1">
            <a:spLocks noGrp="1"/>
          </p:cNvSpPr>
          <p:nvPr>
            <p:ph type="body" idx="1"/>
          </p:nvPr>
        </p:nvSpPr>
        <p:spPr>
          <a:xfrm rot="5400000">
            <a:off x="2077849" y="-797689"/>
            <a:ext cx="5536884" cy="8412422"/>
          </a:xfrm>
          <a:prstGeom prst="rect">
            <a:avLst/>
          </a:prstGeom>
          <a:noFill/>
          <a:ln>
            <a:noFill/>
          </a:ln>
        </p:spPr>
        <p:txBody>
          <a:bodyPr spcFirstLastPara="1" wrap="square" lIns="91425" tIns="45700" rIns="91425" bIns="45700" anchor="t" anchorCtr="0">
            <a:normAutofit/>
          </a:bodyPr>
          <a:lstStyle>
            <a:lvl1pPr marL="457200" lvl="0" indent="-328041" algn="l">
              <a:lnSpc>
                <a:spcPct val="120000"/>
              </a:lnSpc>
              <a:spcBef>
                <a:spcPts val="1000"/>
              </a:spcBef>
              <a:spcAft>
                <a:spcPts val="0"/>
              </a:spcAft>
              <a:buClr>
                <a:schemeClr val="dk1"/>
              </a:buClr>
              <a:buSzPts val="1566"/>
              <a:buChar char="•"/>
              <a:defRPr/>
            </a:lvl1pPr>
            <a:lvl2pPr marL="914400" lvl="1" indent="-328041" algn="l">
              <a:lnSpc>
                <a:spcPct val="120000"/>
              </a:lnSpc>
              <a:spcBef>
                <a:spcPts val="500"/>
              </a:spcBef>
              <a:spcAft>
                <a:spcPts val="0"/>
              </a:spcAft>
              <a:buClr>
                <a:schemeClr val="dk1"/>
              </a:buClr>
              <a:buSzPts val="1566"/>
              <a:buChar char="•"/>
              <a:defRPr/>
            </a:lvl2pPr>
            <a:lvl3pPr marL="1371600" lvl="2" indent="-328041" algn="l">
              <a:lnSpc>
                <a:spcPct val="120000"/>
              </a:lnSpc>
              <a:spcBef>
                <a:spcPts val="500"/>
              </a:spcBef>
              <a:spcAft>
                <a:spcPts val="0"/>
              </a:spcAft>
              <a:buClr>
                <a:schemeClr val="dk1"/>
              </a:buClr>
              <a:buSzPts val="1566"/>
              <a:buChar char="•"/>
              <a:defRPr/>
            </a:lvl3pPr>
            <a:lvl4pPr marL="1828800" lvl="3" indent="-328041" algn="l">
              <a:lnSpc>
                <a:spcPct val="120000"/>
              </a:lnSpc>
              <a:spcBef>
                <a:spcPts val="500"/>
              </a:spcBef>
              <a:spcAft>
                <a:spcPts val="0"/>
              </a:spcAft>
              <a:buClr>
                <a:schemeClr val="dk1"/>
              </a:buClr>
              <a:buSzPts val="1566"/>
              <a:buChar char="•"/>
              <a:defRPr/>
            </a:lvl4pPr>
            <a:lvl5pPr marL="2286000" lvl="4" indent="-328041" algn="l">
              <a:lnSpc>
                <a:spcPct val="120000"/>
              </a:lnSpc>
              <a:spcBef>
                <a:spcPts val="500"/>
              </a:spcBef>
              <a:spcAft>
                <a:spcPts val="0"/>
              </a:spcAft>
              <a:buClr>
                <a:schemeClr val="dk1"/>
              </a:buClr>
              <a:buSzPts val="1566"/>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23"/>
          <p:cNvSpPr txBox="1">
            <a:spLocks noGrp="1"/>
          </p:cNvSpPr>
          <p:nvPr>
            <p:ph type="dt" idx="10"/>
          </p:nvPr>
        </p:nvSpPr>
        <p:spPr>
          <a:xfrm>
            <a:off x="64008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3"/>
          <p:cNvSpPr txBox="1">
            <a:spLocks noGrp="1"/>
          </p:cNvSpPr>
          <p:nvPr>
            <p:ph type="ftr" idx="11"/>
          </p:nvPr>
        </p:nvSpPr>
        <p:spPr>
          <a:xfrm>
            <a:off x="6767622" y="6356350"/>
            <a:ext cx="404037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3"/>
          <p:cNvSpPr txBox="1">
            <a:spLocks noGrp="1"/>
          </p:cNvSpPr>
          <p:nvPr>
            <p:ph type="sldNum" idx="12"/>
          </p:nvPr>
        </p:nvSpPr>
        <p:spPr>
          <a:xfrm>
            <a:off x="10807995" y="6356350"/>
            <a:ext cx="72301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cxnSp>
        <p:nvCxnSpPr>
          <p:cNvPr id="85" name="Google Shape;85;p23"/>
          <p:cNvCxnSpPr/>
          <p:nvPr/>
        </p:nvCxnSpPr>
        <p:spPr>
          <a:xfrm rot="5400000">
            <a:off x="10872154" y="1192438"/>
            <a:ext cx="978862" cy="0"/>
          </a:xfrm>
          <a:prstGeom prst="straightConnector1">
            <a:avLst/>
          </a:prstGeom>
          <a:noFill/>
          <a:ln w="76200" cap="flat" cmpd="sng">
            <a:solidFill>
              <a:schemeClr val="accent1"/>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
        <p:cNvGrpSpPr/>
        <p:nvPr/>
      </p:nvGrpSpPr>
      <p:grpSpPr>
        <a:xfrm>
          <a:off x="0" y="0"/>
          <a:ext cx="0" cy="0"/>
          <a:chOff x="0" y="0"/>
          <a:chExt cx="0" cy="0"/>
        </a:xfrm>
      </p:grpSpPr>
      <p:sp>
        <p:nvSpPr>
          <p:cNvPr id="19" name="Google Shape;19;p1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sp>
        <p:nvSpPr>
          <p:cNvPr id="20" name="Google Shape;20;p12"/>
          <p:cNvSpPr txBox="1">
            <a:spLocks noGrp="1"/>
          </p:cNvSpPr>
          <p:nvPr>
            <p:ph type="dt" idx="10"/>
          </p:nvPr>
        </p:nvSpPr>
        <p:spPr>
          <a:xfrm>
            <a:off x="64008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2"/>
          <p:cNvSpPr txBox="1">
            <a:spLocks noGrp="1"/>
          </p:cNvSpPr>
          <p:nvPr>
            <p:ph type="ftr" idx="11"/>
          </p:nvPr>
        </p:nvSpPr>
        <p:spPr>
          <a:xfrm>
            <a:off x="6767622" y="6356350"/>
            <a:ext cx="404037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2"/>
          <p:cNvSpPr txBox="1">
            <a:spLocks noGrp="1"/>
          </p:cNvSpPr>
          <p:nvPr>
            <p:ph type="sldNum" idx="12"/>
          </p:nvPr>
        </p:nvSpPr>
        <p:spPr>
          <a:xfrm>
            <a:off x="10807995" y="6356350"/>
            <a:ext cx="72301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15"/>
          <p:cNvSpPr txBox="1">
            <a:spLocks noGrp="1"/>
          </p:cNvSpPr>
          <p:nvPr>
            <p:ph type="title"/>
          </p:nvPr>
        </p:nvSpPr>
        <p:spPr>
          <a:xfrm>
            <a:off x="640079" y="1371601"/>
            <a:ext cx="10890929" cy="109728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5"/>
          <p:cNvSpPr txBox="1">
            <a:spLocks noGrp="1"/>
          </p:cNvSpPr>
          <p:nvPr>
            <p:ph type="body" idx="1"/>
          </p:nvPr>
        </p:nvSpPr>
        <p:spPr>
          <a:xfrm>
            <a:off x="640080" y="2633472"/>
            <a:ext cx="10890928" cy="3566160"/>
          </a:xfrm>
          <a:prstGeom prst="rect">
            <a:avLst/>
          </a:prstGeom>
          <a:noFill/>
          <a:ln>
            <a:noFill/>
          </a:ln>
        </p:spPr>
        <p:txBody>
          <a:bodyPr spcFirstLastPara="1" wrap="square" lIns="91425" tIns="45700" rIns="91425" bIns="45700" anchor="t" anchorCtr="0">
            <a:normAutofit/>
          </a:bodyPr>
          <a:lstStyle>
            <a:lvl1pPr marL="457200" lvl="0" indent="-328041" algn="l">
              <a:lnSpc>
                <a:spcPct val="120000"/>
              </a:lnSpc>
              <a:spcBef>
                <a:spcPts val="1000"/>
              </a:spcBef>
              <a:spcAft>
                <a:spcPts val="0"/>
              </a:spcAft>
              <a:buClr>
                <a:schemeClr val="dk1"/>
              </a:buClr>
              <a:buSzPts val="1566"/>
              <a:buChar char="•"/>
              <a:defRPr/>
            </a:lvl1pPr>
            <a:lvl2pPr marL="914400" lvl="1" indent="-328041" algn="l">
              <a:lnSpc>
                <a:spcPct val="120000"/>
              </a:lnSpc>
              <a:spcBef>
                <a:spcPts val="500"/>
              </a:spcBef>
              <a:spcAft>
                <a:spcPts val="0"/>
              </a:spcAft>
              <a:buClr>
                <a:schemeClr val="dk1"/>
              </a:buClr>
              <a:buSzPts val="1566"/>
              <a:buChar char="•"/>
              <a:defRPr/>
            </a:lvl2pPr>
            <a:lvl3pPr marL="1371600" lvl="2" indent="-328041" algn="l">
              <a:lnSpc>
                <a:spcPct val="120000"/>
              </a:lnSpc>
              <a:spcBef>
                <a:spcPts val="500"/>
              </a:spcBef>
              <a:spcAft>
                <a:spcPts val="0"/>
              </a:spcAft>
              <a:buClr>
                <a:schemeClr val="dk1"/>
              </a:buClr>
              <a:buSzPts val="1566"/>
              <a:buChar char="•"/>
              <a:defRPr/>
            </a:lvl3pPr>
            <a:lvl4pPr marL="1828800" lvl="3" indent="-328041" algn="l">
              <a:lnSpc>
                <a:spcPct val="120000"/>
              </a:lnSpc>
              <a:spcBef>
                <a:spcPts val="500"/>
              </a:spcBef>
              <a:spcAft>
                <a:spcPts val="0"/>
              </a:spcAft>
              <a:buClr>
                <a:schemeClr val="dk1"/>
              </a:buClr>
              <a:buSzPts val="1566"/>
              <a:buChar char="•"/>
              <a:defRPr/>
            </a:lvl4pPr>
            <a:lvl5pPr marL="2286000" lvl="4" indent="-328041" algn="l">
              <a:lnSpc>
                <a:spcPct val="120000"/>
              </a:lnSpc>
              <a:spcBef>
                <a:spcPts val="500"/>
              </a:spcBef>
              <a:spcAft>
                <a:spcPts val="0"/>
              </a:spcAft>
              <a:buClr>
                <a:schemeClr val="dk1"/>
              </a:buClr>
              <a:buSzPts val="1566"/>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5"/>
          <p:cNvSpPr txBox="1">
            <a:spLocks noGrp="1"/>
          </p:cNvSpPr>
          <p:nvPr>
            <p:ph type="dt" idx="10"/>
          </p:nvPr>
        </p:nvSpPr>
        <p:spPr>
          <a:xfrm>
            <a:off x="64008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5"/>
          <p:cNvSpPr txBox="1">
            <a:spLocks noGrp="1"/>
          </p:cNvSpPr>
          <p:nvPr>
            <p:ph type="ftr" idx="11"/>
          </p:nvPr>
        </p:nvSpPr>
        <p:spPr>
          <a:xfrm>
            <a:off x="6767622" y="6356350"/>
            <a:ext cx="404037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5"/>
          <p:cNvSpPr txBox="1">
            <a:spLocks noGrp="1"/>
          </p:cNvSpPr>
          <p:nvPr>
            <p:ph type="sldNum" idx="12"/>
          </p:nvPr>
        </p:nvSpPr>
        <p:spPr>
          <a:xfrm>
            <a:off x="10807995" y="6356350"/>
            <a:ext cx="72301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1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sp>
        <p:nvSpPr>
          <p:cNvPr id="31" name="Google Shape;31;p16"/>
          <p:cNvSpPr txBox="1">
            <a:spLocks noGrp="1"/>
          </p:cNvSpPr>
          <p:nvPr>
            <p:ph type="title"/>
          </p:nvPr>
        </p:nvSpPr>
        <p:spPr>
          <a:xfrm>
            <a:off x="640080" y="1291366"/>
            <a:ext cx="9214884" cy="315997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5400"/>
              <a:buFont typeface="Play"/>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6"/>
          <p:cNvSpPr txBox="1">
            <a:spLocks noGrp="1"/>
          </p:cNvSpPr>
          <p:nvPr>
            <p:ph type="body" idx="1"/>
          </p:nvPr>
        </p:nvSpPr>
        <p:spPr>
          <a:xfrm>
            <a:off x="640080" y="5018567"/>
            <a:ext cx="7907079" cy="107388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740"/>
              <a:buNone/>
              <a:defRPr sz="2000">
                <a:solidFill>
                  <a:schemeClr val="dk1"/>
                </a:solidFill>
              </a:defRPr>
            </a:lvl1pPr>
            <a:lvl2pPr marL="914400" lvl="1" indent="-228600" algn="l">
              <a:lnSpc>
                <a:spcPct val="120000"/>
              </a:lnSpc>
              <a:spcBef>
                <a:spcPts val="500"/>
              </a:spcBef>
              <a:spcAft>
                <a:spcPts val="0"/>
              </a:spcAft>
              <a:buClr>
                <a:srgbClr val="888888"/>
              </a:buClr>
              <a:buSzPts val="1740"/>
              <a:buNone/>
              <a:defRPr sz="2000">
                <a:solidFill>
                  <a:srgbClr val="888888"/>
                </a:solidFill>
              </a:defRPr>
            </a:lvl2pPr>
            <a:lvl3pPr marL="1371600" lvl="2" indent="-228600" algn="l">
              <a:lnSpc>
                <a:spcPct val="120000"/>
              </a:lnSpc>
              <a:spcBef>
                <a:spcPts val="500"/>
              </a:spcBef>
              <a:spcAft>
                <a:spcPts val="0"/>
              </a:spcAft>
              <a:buClr>
                <a:srgbClr val="888888"/>
              </a:buClr>
              <a:buSzPts val="1566"/>
              <a:buNone/>
              <a:defRPr sz="1800">
                <a:solidFill>
                  <a:srgbClr val="888888"/>
                </a:solidFill>
              </a:defRPr>
            </a:lvl3pPr>
            <a:lvl4pPr marL="1828800" lvl="3" indent="-228600" algn="l">
              <a:lnSpc>
                <a:spcPct val="120000"/>
              </a:lnSpc>
              <a:spcBef>
                <a:spcPts val="500"/>
              </a:spcBef>
              <a:spcAft>
                <a:spcPts val="0"/>
              </a:spcAft>
              <a:buClr>
                <a:srgbClr val="888888"/>
              </a:buClr>
              <a:buSzPts val="1392"/>
              <a:buNone/>
              <a:defRPr sz="1600">
                <a:solidFill>
                  <a:srgbClr val="888888"/>
                </a:solidFill>
              </a:defRPr>
            </a:lvl4pPr>
            <a:lvl5pPr marL="2286000" lvl="4" indent="-228600" algn="l">
              <a:lnSpc>
                <a:spcPct val="120000"/>
              </a:lnSpc>
              <a:spcBef>
                <a:spcPts val="500"/>
              </a:spcBef>
              <a:spcAft>
                <a:spcPts val="0"/>
              </a:spcAft>
              <a:buClr>
                <a:srgbClr val="888888"/>
              </a:buClr>
              <a:buSzPts val="1392"/>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16"/>
          <p:cNvSpPr txBox="1">
            <a:spLocks noGrp="1"/>
          </p:cNvSpPr>
          <p:nvPr>
            <p:ph type="dt" idx="10"/>
          </p:nvPr>
        </p:nvSpPr>
        <p:spPr>
          <a:xfrm>
            <a:off x="64008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6"/>
          <p:cNvSpPr txBox="1">
            <a:spLocks noGrp="1"/>
          </p:cNvSpPr>
          <p:nvPr>
            <p:ph type="ftr" idx="11"/>
          </p:nvPr>
        </p:nvSpPr>
        <p:spPr>
          <a:xfrm>
            <a:off x="6767622" y="6356350"/>
            <a:ext cx="404037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6"/>
          <p:cNvSpPr txBox="1">
            <a:spLocks noGrp="1"/>
          </p:cNvSpPr>
          <p:nvPr>
            <p:ph type="sldNum" idx="12"/>
          </p:nvPr>
        </p:nvSpPr>
        <p:spPr>
          <a:xfrm>
            <a:off x="10807995" y="6356350"/>
            <a:ext cx="72301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cxnSp>
        <p:nvCxnSpPr>
          <p:cNvPr id="36" name="Google Shape;36;p16"/>
          <p:cNvCxnSpPr/>
          <p:nvPr/>
        </p:nvCxnSpPr>
        <p:spPr>
          <a:xfrm>
            <a:off x="716281" y="4715234"/>
            <a:ext cx="978862" cy="0"/>
          </a:xfrm>
          <a:prstGeom prst="straightConnector1">
            <a:avLst/>
          </a:prstGeom>
          <a:noFill/>
          <a:ln w="76200" cap="flat" cmpd="sng">
            <a:solidFill>
              <a:schemeClr val="accent1"/>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7"/>
          <p:cNvSpPr txBox="1">
            <a:spLocks noGrp="1"/>
          </p:cNvSpPr>
          <p:nvPr>
            <p:ph type="title"/>
          </p:nvPr>
        </p:nvSpPr>
        <p:spPr>
          <a:xfrm>
            <a:off x="640079" y="1371601"/>
            <a:ext cx="10890929" cy="109728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7"/>
          <p:cNvSpPr txBox="1">
            <a:spLocks noGrp="1"/>
          </p:cNvSpPr>
          <p:nvPr>
            <p:ph type="body" idx="1"/>
          </p:nvPr>
        </p:nvSpPr>
        <p:spPr>
          <a:xfrm>
            <a:off x="640080" y="2633472"/>
            <a:ext cx="5212080" cy="3566160"/>
          </a:xfrm>
          <a:prstGeom prst="rect">
            <a:avLst/>
          </a:prstGeom>
          <a:noFill/>
          <a:ln>
            <a:noFill/>
          </a:ln>
        </p:spPr>
        <p:txBody>
          <a:bodyPr spcFirstLastPara="1" wrap="square" lIns="91425" tIns="45700" rIns="91425" bIns="45700" anchor="t" anchorCtr="0">
            <a:normAutofit/>
          </a:bodyPr>
          <a:lstStyle>
            <a:lvl1pPr marL="457200" lvl="0" indent="-328041" algn="l">
              <a:lnSpc>
                <a:spcPct val="120000"/>
              </a:lnSpc>
              <a:spcBef>
                <a:spcPts val="1000"/>
              </a:spcBef>
              <a:spcAft>
                <a:spcPts val="0"/>
              </a:spcAft>
              <a:buClr>
                <a:schemeClr val="dk1"/>
              </a:buClr>
              <a:buSzPts val="1566"/>
              <a:buChar char="•"/>
              <a:defRPr/>
            </a:lvl1pPr>
            <a:lvl2pPr marL="914400" lvl="1" indent="-328041" algn="l">
              <a:lnSpc>
                <a:spcPct val="120000"/>
              </a:lnSpc>
              <a:spcBef>
                <a:spcPts val="500"/>
              </a:spcBef>
              <a:spcAft>
                <a:spcPts val="0"/>
              </a:spcAft>
              <a:buClr>
                <a:schemeClr val="dk1"/>
              </a:buClr>
              <a:buSzPts val="1566"/>
              <a:buChar char="•"/>
              <a:defRPr/>
            </a:lvl2pPr>
            <a:lvl3pPr marL="1371600" lvl="2" indent="-328041" algn="l">
              <a:lnSpc>
                <a:spcPct val="120000"/>
              </a:lnSpc>
              <a:spcBef>
                <a:spcPts val="500"/>
              </a:spcBef>
              <a:spcAft>
                <a:spcPts val="0"/>
              </a:spcAft>
              <a:buClr>
                <a:schemeClr val="dk1"/>
              </a:buClr>
              <a:buSzPts val="1566"/>
              <a:buChar char="•"/>
              <a:defRPr/>
            </a:lvl3pPr>
            <a:lvl4pPr marL="1828800" lvl="3" indent="-328041" algn="l">
              <a:lnSpc>
                <a:spcPct val="120000"/>
              </a:lnSpc>
              <a:spcBef>
                <a:spcPts val="500"/>
              </a:spcBef>
              <a:spcAft>
                <a:spcPts val="0"/>
              </a:spcAft>
              <a:buClr>
                <a:schemeClr val="dk1"/>
              </a:buClr>
              <a:buSzPts val="1566"/>
              <a:buChar char="•"/>
              <a:defRPr/>
            </a:lvl4pPr>
            <a:lvl5pPr marL="2286000" lvl="4" indent="-328041" algn="l">
              <a:lnSpc>
                <a:spcPct val="120000"/>
              </a:lnSpc>
              <a:spcBef>
                <a:spcPts val="500"/>
              </a:spcBef>
              <a:spcAft>
                <a:spcPts val="0"/>
              </a:spcAft>
              <a:buClr>
                <a:schemeClr val="dk1"/>
              </a:buClr>
              <a:buSzPts val="1566"/>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7"/>
          <p:cNvSpPr txBox="1">
            <a:spLocks noGrp="1"/>
          </p:cNvSpPr>
          <p:nvPr>
            <p:ph type="body" idx="2"/>
          </p:nvPr>
        </p:nvSpPr>
        <p:spPr>
          <a:xfrm>
            <a:off x="6318928" y="2633472"/>
            <a:ext cx="5212080" cy="3566160"/>
          </a:xfrm>
          <a:prstGeom prst="rect">
            <a:avLst/>
          </a:prstGeom>
          <a:noFill/>
          <a:ln>
            <a:noFill/>
          </a:ln>
        </p:spPr>
        <p:txBody>
          <a:bodyPr spcFirstLastPara="1" wrap="square" lIns="91425" tIns="45700" rIns="91425" bIns="45700" anchor="t" anchorCtr="0">
            <a:normAutofit/>
          </a:bodyPr>
          <a:lstStyle>
            <a:lvl1pPr marL="457200" lvl="0" indent="-328041" algn="l">
              <a:lnSpc>
                <a:spcPct val="120000"/>
              </a:lnSpc>
              <a:spcBef>
                <a:spcPts val="1000"/>
              </a:spcBef>
              <a:spcAft>
                <a:spcPts val="0"/>
              </a:spcAft>
              <a:buClr>
                <a:schemeClr val="dk1"/>
              </a:buClr>
              <a:buSzPts val="1566"/>
              <a:buChar char="•"/>
              <a:defRPr/>
            </a:lvl1pPr>
            <a:lvl2pPr marL="914400" lvl="1" indent="-328041" algn="l">
              <a:lnSpc>
                <a:spcPct val="120000"/>
              </a:lnSpc>
              <a:spcBef>
                <a:spcPts val="500"/>
              </a:spcBef>
              <a:spcAft>
                <a:spcPts val="0"/>
              </a:spcAft>
              <a:buClr>
                <a:schemeClr val="dk1"/>
              </a:buClr>
              <a:buSzPts val="1566"/>
              <a:buChar char="•"/>
              <a:defRPr/>
            </a:lvl2pPr>
            <a:lvl3pPr marL="1371600" lvl="2" indent="-328041" algn="l">
              <a:lnSpc>
                <a:spcPct val="120000"/>
              </a:lnSpc>
              <a:spcBef>
                <a:spcPts val="500"/>
              </a:spcBef>
              <a:spcAft>
                <a:spcPts val="0"/>
              </a:spcAft>
              <a:buClr>
                <a:schemeClr val="dk1"/>
              </a:buClr>
              <a:buSzPts val="1566"/>
              <a:buChar char="•"/>
              <a:defRPr/>
            </a:lvl3pPr>
            <a:lvl4pPr marL="1828800" lvl="3" indent="-328041" algn="l">
              <a:lnSpc>
                <a:spcPct val="120000"/>
              </a:lnSpc>
              <a:spcBef>
                <a:spcPts val="500"/>
              </a:spcBef>
              <a:spcAft>
                <a:spcPts val="0"/>
              </a:spcAft>
              <a:buClr>
                <a:schemeClr val="dk1"/>
              </a:buClr>
              <a:buSzPts val="1566"/>
              <a:buChar char="•"/>
              <a:defRPr/>
            </a:lvl4pPr>
            <a:lvl5pPr marL="2286000" lvl="4" indent="-328041" algn="l">
              <a:lnSpc>
                <a:spcPct val="120000"/>
              </a:lnSpc>
              <a:spcBef>
                <a:spcPts val="500"/>
              </a:spcBef>
              <a:spcAft>
                <a:spcPts val="0"/>
              </a:spcAft>
              <a:buClr>
                <a:schemeClr val="dk1"/>
              </a:buClr>
              <a:buSzPts val="1566"/>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7"/>
          <p:cNvSpPr txBox="1">
            <a:spLocks noGrp="1"/>
          </p:cNvSpPr>
          <p:nvPr>
            <p:ph type="dt" idx="10"/>
          </p:nvPr>
        </p:nvSpPr>
        <p:spPr>
          <a:xfrm>
            <a:off x="64008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7"/>
          <p:cNvSpPr txBox="1">
            <a:spLocks noGrp="1"/>
          </p:cNvSpPr>
          <p:nvPr>
            <p:ph type="ftr" idx="11"/>
          </p:nvPr>
        </p:nvSpPr>
        <p:spPr>
          <a:xfrm>
            <a:off x="6767622" y="6356350"/>
            <a:ext cx="404037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7"/>
          <p:cNvSpPr txBox="1">
            <a:spLocks noGrp="1"/>
          </p:cNvSpPr>
          <p:nvPr>
            <p:ph type="sldNum" idx="12"/>
          </p:nvPr>
        </p:nvSpPr>
        <p:spPr>
          <a:xfrm>
            <a:off x="10807995" y="6356350"/>
            <a:ext cx="72301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8"/>
          <p:cNvSpPr txBox="1">
            <a:spLocks noGrp="1"/>
          </p:cNvSpPr>
          <p:nvPr>
            <p:ph type="title"/>
          </p:nvPr>
        </p:nvSpPr>
        <p:spPr>
          <a:xfrm>
            <a:off x="640079" y="1371599"/>
            <a:ext cx="10890929" cy="939753"/>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8"/>
          <p:cNvSpPr txBox="1">
            <a:spLocks noGrp="1"/>
          </p:cNvSpPr>
          <p:nvPr>
            <p:ph type="body" idx="1"/>
          </p:nvPr>
        </p:nvSpPr>
        <p:spPr>
          <a:xfrm>
            <a:off x="640079" y="2311352"/>
            <a:ext cx="5212080" cy="695373"/>
          </a:xfrm>
          <a:prstGeom prst="rect">
            <a:avLst/>
          </a:prstGeom>
          <a:noFill/>
          <a:ln>
            <a:noFill/>
          </a:ln>
        </p:spPr>
        <p:txBody>
          <a:bodyPr spcFirstLastPara="1" wrap="square" lIns="91425" tIns="45700" rIns="91425" bIns="45700" anchor="b" anchorCtr="0">
            <a:normAutofit/>
          </a:bodyPr>
          <a:lstStyle>
            <a:lvl1pPr marL="457200" lvl="0" indent="-228600" algn="l">
              <a:lnSpc>
                <a:spcPct val="120000"/>
              </a:lnSpc>
              <a:spcBef>
                <a:spcPts val="1000"/>
              </a:spcBef>
              <a:spcAft>
                <a:spcPts val="0"/>
              </a:spcAft>
              <a:buClr>
                <a:schemeClr val="dk1"/>
              </a:buClr>
              <a:buSzPts val="1566"/>
              <a:buNone/>
              <a:defRPr sz="1800" b="1" cap="none"/>
            </a:lvl1pPr>
            <a:lvl2pPr marL="914400" lvl="1" indent="-228600" algn="l">
              <a:lnSpc>
                <a:spcPct val="120000"/>
              </a:lnSpc>
              <a:spcBef>
                <a:spcPts val="500"/>
              </a:spcBef>
              <a:spcAft>
                <a:spcPts val="0"/>
              </a:spcAft>
              <a:buClr>
                <a:schemeClr val="dk1"/>
              </a:buClr>
              <a:buSzPts val="1740"/>
              <a:buNone/>
              <a:defRPr sz="2000" b="1"/>
            </a:lvl2pPr>
            <a:lvl3pPr marL="1371600" lvl="2" indent="-228600" algn="l">
              <a:lnSpc>
                <a:spcPct val="120000"/>
              </a:lnSpc>
              <a:spcBef>
                <a:spcPts val="500"/>
              </a:spcBef>
              <a:spcAft>
                <a:spcPts val="0"/>
              </a:spcAft>
              <a:buClr>
                <a:schemeClr val="dk1"/>
              </a:buClr>
              <a:buSzPts val="1566"/>
              <a:buNone/>
              <a:defRPr sz="1800" b="1"/>
            </a:lvl3pPr>
            <a:lvl4pPr marL="1828800" lvl="3" indent="-228600" algn="l">
              <a:lnSpc>
                <a:spcPct val="120000"/>
              </a:lnSpc>
              <a:spcBef>
                <a:spcPts val="500"/>
              </a:spcBef>
              <a:spcAft>
                <a:spcPts val="0"/>
              </a:spcAft>
              <a:buClr>
                <a:schemeClr val="dk1"/>
              </a:buClr>
              <a:buSzPts val="1392"/>
              <a:buNone/>
              <a:defRPr sz="1600" b="1"/>
            </a:lvl4pPr>
            <a:lvl5pPr marL="2286000" lvl="4" indent="-228600" algn="l">
              <a:lnSpc>
                <a:spcPct val="120000"/>
              </a:lnSpc>
              <a:spcBef>
                <a:spcPts val="500"/>
              </a:spcBef>
              <a:spcAft>
                <a:spcPts val="0"/>
              </a:spcAft>
              <a:buClr>
                <a:schemeClr val="dk1"/>
              </a:buClr>
              <a:buSzPts val="1392"/>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8"/>
          <p:cNvSpPr txBox="1">
            <a:spLocks noGrp="1"/>
          </p:cNvSpPr>
          <p:nvPr>
            <p:ph type="body" idx="2"/>
          </p:nvPr>
        </p:nvSpPr>
        <p:spPr>
          <a:xfrm>
            <a:off x="640079" y="3006725"/>
            <a:ext cx="5212080" cy="3191256"/>
          </a:xfrm>
          <a:prstGeom prst="rect">
            <a:avLst/>
          </a:prstGeom>
          <a:noFill/>
          <a:ln>
            <a:noFill/>
          </a:ln>
        </p:spPr>
        <p:txBody>
          <a:bodyPr spcFirstLastPara="1" wrap="square" lIns="91425" tIns="45700" rIns="91425" bIns="45700" anchor="t" anchorCtr="0">
            <a:normAutofit/>
          </a:bodyPr>
          <a:lstStyle>
            <a:lvl1pPr marL="457200" lvl="0" indent="-328041" algn="l">
              <a:lnSpc>
                <a:spcPct val="120000"/>
              </a:lnSpc>
              <a:spcBef>
                <a:spcPts val="1000"/>
              </a:spcBef>
              <a:spcAft>
                <a:spcPts val="0"/>
              </a:spcAft>
              <a:buClr>
                <a:schemeClr val="dk1"/>
              </a:buClr>
              <a:buSzPts val="1566"/>
              <a:buChar char="•"/>
              <a:defRPr/>
            </a:lvl1pPr>
            <a:lvl2pPr marL="914400" lvl="1" indent="-328041" algn="l">
              <a:lnSpc>
                <a:spcPct val="120000"/>
              </a:lnSpc>
              <a:spcBef>
                <a:spcPts val="500"/>
              </a:spcBef>
              <a:spcAft>
                <a:spcPts val="0"/>
              </a:spcAft>
              <a:buClr>
                <a:schemeClr val="dk1"/>
              </a:buClr>
              <a:buSzPts val="1566"/>
              <a:buChar char="•"/>
              <a:defRPr/>
            </a:lvl2pPr>
            <a:lvl3pPr marL="1371600" lvl="2" indent="-328041" algn="l">
              <a:lnSpc>
                <a:spcPct val="120000"/>
              </a:lnSpc>
              <a:spcBef>
                <a:spcPts val="500"/>
              </a:spcBef>
              <a:spcAft>
                <a:spcPts val="0"/>
              </a:spcAft>
              <a:buClr>
                <a:schemeClr val="dk1"/>
              </a:buClr>
              <a:buSzPts val="1566"/>
              <a:buChar char="•"/>
              <a:defRPr/>
            </a:lvl3pPr>
            <a:lvl4pPr marL="1828800" lvl="3" indent="-328041" algn="l">
              <a:lnSpc>
                <a:spcPct val="120000"/>
              </a:lnSpc>
              <a:spcBef>
                <a:spcPts val="500"/>
              </a:spcBef>
              <a:spcAft>
                <a:spcPts val="0"/>
              </a:spcAft>
              <a:buClr>
                <a:schemeClr val="dk1"/>
              </a:buClr>
              <a:buSzPts val="1566"/>
              <a:buChar char="•"/>
              <a:defRPr/>
            </a:lvl4pPr>
            <a:lvl5pPr marL="2286000" lvl="4" indent="-328041" algn="l">
              <a:lnSpc>
                <a:spcPct val="120000"/>
              </a:lnSpc>
              <a:spcBef>
                <a:spcPts val="500"/>
              </a:spcBef>
              <a:spcAft>
                <a:spcPts val="0"/>
              </a:spcAft>
              <a:buClr>
                <a:schemeClr val="dk1"/>
              </a:buClr>
              <a:buSzPts val="1566"/>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8"/>
          <p:cNvSpPr txBox="1">
            <a:spLocks noGrp="1"/>
          </p:cNvSpPr>
          <p:nvPr>
            <p:ph type="body" idx="3"/>
          </p:nvPr>
        </p:nvSpPr>
        <p:spPr>
          <a:xfrm>
            <a:off x="6318928" y="2311352"/>
            <a:ext cx="5212080" cy="695373"/>
          </a:xfrm>
          <a:prstGeom prst="rect">
            <a:avLst/>
          </a:prstGeom>
          <a:noFill/>
          <a:ln>
            <a:noFill/>
          </a:ln>
        </p:spPr>
        <p:txBody>
          <a:bodyPr spcFirstLastPara="1" wrap="square" lIns="91425" tIns="45700" rIns="91425" bIns="45700" anchor="b" anchorCtr="0">
            <a:normAutofit/>
          </a:bodyPr>
          <a:lstStyle>
            <a:lvl1pPr marL="457200" lvl="0" indent="-228600" algn="l">
              <a:lnSpc>
                <a:spcPct val="120000"/>
              </a:lnSpc>
              <a:spcBef>
                <a:spcPts val="1000"/>
              </a:spcBef>
              <a:spcAft>
                <a:spcPts val="0"/>
              </a:spcAft>
              <a:buClr>
                <a:schemeClr val="dk1"/>
              </a:buClr>
              <a:buSzPts val="1566"/>
              <a:buNone/>
              <a:defRPr sz="1800" b="1" cap="none"/>
            </a:lvl1pPr>
            <a:lvl2pPr marL="914400" lvl="1" indent="-228600" algn="l">
              <a:lnSpc>
                <a:spcPct val="120000"/>
              </a:lnSpc>
              <a:spcBef>
                <a:spcPts val="500"/>
              </a:spcBef>
              <a:spcAft>
                <a:spcPts val="0"/>
              </a:spcAft>
              <a:buClr>
                <a:schemeClr val="dk1"/>
              </a:buClr>
              <a:buSzPts val="1740"/>
              <a:buNone/>
              <a:defRPr sz="2000" b="1"/>
            </a:lvl2pPr>
            <a:lvl3pPr marL="1371600" lvl="2" indent="-228600" algn="l">
              <a:lnSpc>
                <a:spcPct val="120000"/>
              </a:lnSpc>
              <a:spcBef>
                <a:spcPts val="500"/>
              </a:spcBef>
              <a:spcAft>
                <a:spcPts val="0"/>
              </a:spcAft>
              <a:buClr>
                <a:schemeClr val="dk1"/>
              </a:buClr>
              <a:buSzPts val="1566"/>
              <a:buNone/>
              <a:defRPr sz="1800" b="1"/>
            </a:lvl3pPr>
            <a:lvl4pPr marL="1828800" lvl="3" indent="-228600" algn="l">
              <a:lnSpc>
                <a:spcPct val="120000"/>
              </a:lnSpc>
              <a:spcBef>
                <a:spcPts val="500"/>
              </a:spcBef>
              <a:spcAft>
                <a:spcPts val="0"/>
              </a:spcAft>
              <a:buClr>
                <a:schemeClr val="dk1"/>
              </a:buClr>
              <a:buSzPts val="1392"/>
              <a:buNone/>
              <a:defRPr sz="1600" b="1"/>
            </a:lvl4pPr>
            <a:lvl5pPr marL="2286000" lvl="4" indent="-228600" algn="l">
              <a:lnSpc>
                <a:spcPct val="120000"/>
              </a:lnSpc>
              <a:spcBef>
                <a:spcPts val="500"/>
              </a:spcBef>
              <a:spcAft>
                <a:spcPts val="0"/>
              </a:spcAft>
              <a:buClr>
                <a:schemeClr val="dk1"/>
              </a:buClr>
              <a:buSzPts val="1392"/>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8"/>
          <p:cNvSpPr txBox="1">
            <a:spLocks noGrp="1"/>
          </p:cNvSpPr>
          <p:nvPr>
            <p:ph type="body" idx="4"/>
          </p:nvPr>
        </p:nvSpPr>
        <p:spPr>
          <a:xfrm>
            <a:off x="6318928" y="3006725"/>
            <a:ext cx="5212080" cy="3191256"/>
          </a:xfrm>
          <a:prstGeom prst="rect">
            <a:avLst/>
          </a:prstGeom>
          <a:noFill/>
          <a:ln>
            <a:noFill/>
          </a:ln>
        </p:spPr>
        <p:txBody>
          <a:bodyPr spcFirstLastPara="1" wrap="square" lIns="91425" tIns="45700" rIns="91425" bIns="45700" anchor="t" anchorCtr="0">
            <a:normAutofit/>
          </a:bodyPr>
          <a:lstStyle>
            <a:lvl1pPr marL="457200" lvl="0" indent="-328041" algn="l">
              <a:lnSpc>
                <a:spcPct val="120000"/>
              </a:lnSpc>
              <a:spcBef>
                <a:spcPts val="1000"/>
              </a:spcBef>
              <a:spcAft>
                <a:spcPts val="0"/>
              </a:spcAft>
              <a:buClr>
                <a:schemeClr val="dk1"/>
              </a:buClr>
              <a:buSzPts val="1566"/>
              <a:buChar char="•"/>
              <a:defRPr/>
            </a:lvl1pPr>
            <a:lvl2pPr marL="914400" lvl="1" indent="-328041" algn="l">
              <a:lnSpc>
                <a:spcPct val="120000"/>
              </a:lnSpc>
              <a:spcBef>
                <a:spcPts val="500"/>
              </a:spcBef>
              <a:spcAft>
                <a:spcPts val="0"/>
              </a:spcAft>
              <a:buClr>
                <a:schemeClr val="dk1"/>
              </a:buClr>
              <a:buSzPts val="1566"/>
              <a:buChar char="•"/>
              <a:defRPr/>
            </a:lvl2pPr>
            <a:lvl3pPr marL="1371600" lvl="2" indent="-328041" algn="l">
              <a:lnSpc>
                <a:spcPct val="120000"/>
              </a:lnSpc>
              <a:spcBef>
                <a:spcPts val="500"/>
              </a:spcBef>
              <a:spcAft>
                <a:spcPts val="0"/>
              </a:spcAft>
              <a:buClr>
                <a:schemeClr val="dk1"/>
              </a:buClr>
              <a:buSzPts val="1566"/>
              <a:buChar char="•"/>
              <a:defRPr/>
            </a:lvl3pPr>
            <a:lvl4pPr marL="1828800" lvl="3" indent="-328041" algn="l">
              <a:lnSpc>
                <a:spcPct val="120000"/>
              </a:lnSpc>
              <a:spcBef>
                <a:spcPts val="500"/>
              </a:spcBef>
              <a:spcAft>
                <a:spcPts val="0"/>
              </a:spcAft>
              <a:buClr>
                <a:schemeClr val="dk1"/>
              </a:buClr>
              <a:buSzPts val="1566"/>
              <a:buChar char="•"/>
              <a:defRPr/>
            </a:lvl4pPr>
            <a:lvl5pPr marL="2286000" lvl="4" indent="-328041" algn="l">
              <a:lnSpc>
                <a:spcPct val="120000"/>
              </a:lnSpc>
              <a:spcBef>
                <a:spcPts val="500"/>
              </a:spcBef>
              <a:spcAft>
                <a:spcPts val="0"/>
              </a:spcAft>
              <a:buClr>
                <a:schemeClr val="dk1"/>
              </a:buClr>
              <a:buSzPts val="1566"/>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8"/>
          <p:cNvSpPr txBox="1">
            <a:spLocks noGrp="1"/>
          </p:cNvSpPr>
          <p:nvPr>
            <p:ph type="dt" idx="10"/>
          </p:nvPr>
        </p:nvSpPr>
        <p:spPr>
          <a:xfrm>
            <a:off x="64008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8"/>
          <p:cNvSpPr txBox="1">
            <a:spLocks noGrp="1"/>
          </p:cNvSpPr>
          <p:nvPr>
            <p:ph type="ftr" idx="11"/>
          </p:nvPr>
        </p:nvSpPr>
        <p:spPr>
          <a:xfrm>
            <a:off x="6767622" y="6356350"/>
            <a:ext cx="404037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8"/>
          <p:cNvSpPr txBox="1">
            <a:spLocks noGrp="1"/>
          </p:cNvSpPr>
          <p:nvPr>
            <p:ph type="sldNum" idx="12"/>
          </p:nvPr>
        </p:nvSpPr>
        <p:spPr>
          <a:xfrm>
            <a:off x="10807995" y="6356350"/>
            <a:ext cx="72301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9"/>
          <p:cNvSpPr txBox="1">
            <a:spLocks noGrp="1"/>
          </p:cNvSpPr>
          <p:nvPr>
            <p:ph type="title"/>
          </p:nvPr>
        </p:nvSpPr>
        <p:spPr>
          <a:xfrm>
            <a:off x="640079" y="1371601"/>
            <a:ext cx="10890929" cy="109728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9"/>
          <p:cNvSpPr txBox="1">
            <a:spLocks noGrp="1"/>
          </p:cNvSpPr>
          <p:nvPr>
            <p:ph type="dt" idx="10"/>
          </p:nvPr>
        </p:nvSpPr>
        <p:spPr>
          <a:xfrm>
            <a:off x="64008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9"/>
          <p:cNvSpPr txBox="1">
            <a:spLocks noGrp="1"/>
          </p:cNvSpPr>
          <p:nvPr>
            <p:ph type="ftr" idx="11"/>
          </p:nvPr>
        </p:nvSpPr>
        <p:spPr>
          <a:xfrm>
            <a:off x="6767622" y="6356350"/>
            <a:ext cx="404037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9"/>
          <p:cNvSpPr txBox="1">
            <a:spLocks noGrp="1"/>
          </p:cNvSpPr>
          <p:nvPr>
            <p:ph type="sldNum" idx="12"/>
          </p:nvPr>
        </p:nvSpPr>
        <p:spPr>
          <a:xfrm>
            <a:off x="10807995" y="6356350"/>
            <a:ext cx="72301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0"/>
          <p:cNvSpPr txBox="1">
            <a:spLocks noGrp="1"/>
          </p:cNvSpPr>
          <p:nvPr>
            <p:ph type="title"/>
          </p:nvPr>
        </p:nvSpPr>
        <p:spPr>
          <a:xfrm>
            <a:off x="640080" y="1371600"/>
            <a:ext cx="3859397" cy="1451723"/>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3600"/>
              <a:buFont typeface="Pla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0"/>
          <p:cNvSpPr txBox="1">
            <a:spLocks noGrp="1"/>
          </p:cNvSpPr>
          <p:nvPr>
            <p:ph type="body" idx="1"/>
          </p:nvPr>
        </p:nvSpPr>
        <p:spPr>
          <a:xfrm>
            <a:off x="4936519" y="1031001"/>
            <a:ext cx="6594490" cy="5166360"/>
          </a:xfrm>
          <a:prstGeom prst="rect">
            <a:avLst/>
          </a:prstGeom>
          <a:noFill/>
          <a:ln>
            <a:noFill/>
          </a:ln>
        </p:spPr>
        <p:txBody>
          <a:bodyPr spcFirstLastPara="1" wrap="square" lIns="91425" tIns="45700" rIns="91425" bIns="45700" anchor="t" anchorCtr="0">
            <a:normAutofit/>
          </a:bodyPr>
          <a:lstStyle>
            <a:lvl1pPr marL="457200" lvl="0" indent="-383286" algn="l">
              <a:lnSpc>
                <a:spcPct val="120000"/>
              </a:lnSpc>
              <a:spcBef>
                <a:spcPts val="1000"/>
              </a:spcBef>
              <a:spcAft>
                <a:spcPts val="0"/>
              </a:spcAft>
              <a:buClr>
                <a:schemeClr val="dk1"/>
              </a:buClr>
              <a:buSzPts val="2436"/>
              <a:buChar char="•"/>
              <a:defRPr sz="2800"/>
            </a:lvl1pPr>
            <a:lvl2pPr marL="914400" lvl="1" indent="-361187" algn="l">
              <a:lnSpc>
                <a:spcPct val="120000"/>
              </a:lnSpc>
              <a:spcBef>
                <a:spcPts val="500"/>
              </a:spcBef>
              <a:spcAft>
                <a:spcPts val="0"/>
              </a:spcAft>
              <a:buClr>
                <a:schemeClr val="dk1"/>
              </a:buClr>
              <a:buSzPts val="2088"/>
              <a:buChar char="•"/>
              <a:defRPr sz="2400"/>
            </a:lvl2pPr>
            <a:lvl3pPr marL="1371600" lvl="2" indent="-339089" algn="l">
              <a:lnSpc>
                <a:spcPct val="120000"/>
              </a:lnSpc>
              <a:spcBef>
                <a:spcPts val="500"/>
              </a:spcBef>
              <a:spcAft>
                <a:spcPts val="0"/>
              </a:spcAft>
              <a:buClr>
                <a:schemeClr val="dk1"/>
              </a:buClr>
              <a:buSzPts val="1740"/>
              <a:buChar char="•"/>
              <a:defRPr sz="2000"/>
            </a:lvl3pPr>
            <a:lvl4pPr marL="1828800" lvl="3" indent="-328041" algn="l">
              <a:lnSpc>
                <a:spcPct val="120000"/>
              </a:lnSpc>
              <a:spcBef>
                <a:spcPts val="500"/>
              </a:spcBef>
              <a:spcAft>
                <a:spcPts val="0"/>
              </a:spcAft>
              <a:buClr>
                <a:schemeClr val="dk1"/>
              </a:buClr>
              <a:buSzPts val="1566"/>
              <a:buChar char="•"/>
              <a:defRPr sz="1800"/>
            </a:lvl4pPr>
            <a:lvl5pPr marL="2286000" lvl="4" indent="-328041" algn="l">
              <a:lnSpc>
                <a:spcPct val="120000"/>
              </a:lnSpc>
              <a:spcBef>
                <a:spcPts val="500"/>
              </a:spcBef>
              <a:spcAft>
                <a:spcPts val="0"/>
              </a:spcAft>
              <a:buClr>
                <a:schemeClr val="dk1"/>
              </a:buClr>
              <a:buSzPts val="1566"/>
              <a:buChar char="•"/>
              <a:defRPr sz="18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0"/>
          <p:cNvSpPr txBox="1">
            <a:spLocks noGrp="1"/>
          </p:cNvSpPr>
          <p:nvPr>
            <p:ph type="body" idx="2"/>
          </p:nvPr>
        </p:nvSpPr>
        <p:spPr>
          <a:xfrm>
            <a:off x="640080" y="2972168"/>
            <a:ext cx="3859397" cy="322682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392"/>
              <a:buNone/>
              <a:defRPr sz="1600"/>
            </a:lvl1pPr>
            <a:lvl2pPr marL="914400" lvl="1" indent="-228600" algn="l">
              <a:lnSpc>
                <a:spcPct val="120000"/>
              </a:lnSpc>
              <a:spcBef>
                <a:spcPts val="500"/>
              </a:spcBef>
              <a:spcAft>
                <a:spcPts val="0"/>
              </a:spcAft>
              <a:buClr>
                <a:schemeClr val="dk1"/>
              </a:buClr>
              <a:buSzPts val="1218"/>
              <a:buNone/>
              <a:defRPr sz="1400"/>
            </a:lvl2pPr>
            <a:lvl3pPr marL="1371600" lvl="2" indent="-228600" algn="l">
              <a:lnSpc>
                <a:spcPct val="120000"/>
              </a:lnSpc>
              <a:spcBef>
                <a:spcPts val="500"/>
              </a:spcBef>
              <a:spcAft>
                <a:spcPts val="0"/>
              </a:spcAft>
              <a:buClr>
                <a:schemeClr val="dk1"/>
              </a:buClr>
              <a:buSzPts val="1044"/>
              <a:buNone/>
              <a:defRPr sz="1200"/>
            </a:lvl3pPr>
            <a:lvl4pPr marL="1828800" lvl="3" indent="-228600" algn="l">
              <a:lnSpc>
                <a:spcPct val="120000"/>
              </a:lnSpc>
              <a:spcBef>
                <a:spcPts val="500"/>
              </a:spcBef>
              <a:spcAft>
                <a:spcPts val="0"/>
              </a:spcAft>
              <a:buClr>
                <a:schemeClr val="dk1"/>
              </a:buClr>
              <a:buSzPts val="870"/>
              <a:buNone/>
              <a:defRPr sz="1000"/>
            </a:lvl4pPr>
            <a:lvl5pPr marL="2286000" lvl="4" indent="-228600" algn="l">
              <a:lnSpc>
                <a:spcPct val="120000"/>
              </a:lnSpc>
              <a:spcBef>
                <a:spcPts val="500"/>
              </a:spcBef>
              <a:spcAft>
                <a:spcPts val="0"/>
              </a:spcAft>
              <a:buClr>
                <a:schemeClr val="dk1"/>
              </a:buClr>
              <a:buSzPts val="87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0"/>
          <p:cNvSpPr txBox="1">
            <a:spLocks noGrp="1"/>
          </p:cNvSpPr>
          <p:nvPr>
            <p:ph type="dt" idx="10"/>
          </p:nvPr>
        </p:nvSpPr>
        <p:spPr>
          <a:xfrm>
            <a:off x="64008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0"/>
          <p:cNvSpPr txBox="1">
            <a:spLocks noGrp="1"/>
          </p:cNvSpPr>
          <p:nvPr>
            <p:ph type="ftr" idx="11"/>
          </p:nvPr>
        </p:nvSpPr>
        <p:spPr>
          <a:xfrm>
            <a:off x="6767622" y="6356350"/>
            <a:ext cx="404037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0"/>
          <p:cNvSpPr txBox="1">
            <a:spLocks noGrp="1"/>
          </p:cNvSpPr>
          <p:nvPr>
            <p:ph type="sldNum" idx="12"/>
          </p:nvPr>
        </p:nvSpPr>
        <p:spPr>
          <a:xfrm>
            <a:off x="10807995" y="6356350"/>
            <a:ext cx="72301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1"/>
          <p:cNvSpPr txBox="1">
            <a:spLocks noGrp="1"/>
          </p:cNvSpPr>
          <p:nvPr>
            <p:ph type="title"/>
          </p:nvPr>
        </p:nvSpPr>
        <p:spPr>
          <a:xfrm>
            <a:off x="640080" y="1371600"/>
            <a:ext cx="3859397" cy="1451723"/>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3600"/>
              <a:buFont typeface="Pla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1"/>
          <p:cNvSpPr>
            <a:spLocks noGrp="1"/>
          </p:cNvSpPr>
          <p:nvPr>
            <p:ph type="pic" idx="2"/>
          </p:nvPr>
        </p:nvSpPr>
        <p:spPr>
          <a:xfrm>
            <a:off x="4937760" y="1033271"/>
            <a:ext cx="6592824" cy="5166360"/>
          </a:xfrm>
          <a:prstGeom prst="rect">
            <a:avLst/>
          </a:prstGeom>
          <a:noFill/>
          <a:ln>
            <a:noFill/>
          </a:ln>
        </p:spPr>
      </p:sp>
      <p:sp>
        <p:nvSpPr>
          <p:cNvPr id="68" name="Google Shape;68;p21"/>
          <p:cNvSpPr txBox="1">
            <a:spLocks noGrp="1"/>
          </p:cNvSpPr>
          <p:nvPr>
            <p:ph type="body" idx="1"/>
          </p:nvPr>
        </p:nvSpPr>
        <p:spPr>
          <a:xfrm>
            <a:off x="640080" y="2972167"/>
            <a:ext cx="3859397" cy="322682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392"/>
              <a:buNone/>
              <a:defRPr sz="1600"/>
            </a:lvl1pPr>
            <a:lvl2pPr marL="914400" lvl="1" indent="-228600" algn="l">
              <a:lnSpc>
                <a:spcPct val="120000"/>
              </a:lnSpc>
              <a:spcBef>
                <a:spcPts val="500"/>
              </a:spcBef>
              <a:spcAft>
                <a:spcPts val="0"/>
              </a:spcAft>
              <a:buClr>
                <a:schemeClr val="dk1"/>
              </a:buClr>
              <a:buSzPts val="1218"/>
              <a:buNone/>
              <a:defRPr sz="1400"/>
            </a:lvl2pPr>
            <a:lvl3pPr marL="1371600" lvl="2" indent="-228600" algn="l">
              <a:lnSpc>
                <a:spcPct val="120000"/>
              </a:lnSpc>
              <a:spcBef>
                <a:spcPts val="500"/>
              </a:spcBef>
              <a:spcAft>
                <a:spcPts val="0"/>
              </a:spcAft>
              <a:buClr>
                <a:schemeClr val="dk1"/>
              </a:buClr>
              <a:buSzPts val="1044"/>
              <a:buNone/>
              <a:defRPr sz="1200"/>
            </a:lvl3pPr>
            <a:lvl4pPr marL="1828800" lvl="3" indent="-228600" algn="l">
              <a:lnSpc>
                <a:spcPct val="120000"/>
              </a:lnSpc>
              <a:spcBef>
                <a:spcPts val="500"/>
              </a:spcBef>
              <a:spcAft>
                <a:spcPts val="0"/>
              </a:spcAft>
              <a:buClr>
                <a:schemeClr val="dk1"/>
              </a:buClr>
              <a:buSzPts val="870"/>
              <a:buNone/>
              <a:defRPr sz="1000"/>
            </a:lvl4pPr>
            <a:lvl5pPr marL="2286000" lvl="4" indent="-228600" algn="l">
              <a:lnSpc>
                <a:spcPct val="120000"/>
              </a:lnSpc>
              <a:spcBef>
                <a:spcPts val="500"/>
              </a:spcBef>
              <a:spcAft>
                <a:spcPts val="0"/>
              </a:spcAft>
              <a:buClr>
                <a:schemeClr val="dk1"/>
              </a:buClr>
              <a:buSzPts val="87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1"/>
          <p:cNvSpPr txBox="1">
            <a:spLocks noGrp="1"/>
          </p:cNvSpPr>
          <p:nvPr>
            <p:ph type="dt" idx="10"/>
          </p:nvPr>
        </p:nvSpPr>
        <p:spPr>
          <a:xfrm>
            <a:off x="64008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1"/>
          <p:cNvSpPr txBox="1">
            <a:spLocks noGrp="1"/>
          </p:cNvSpPr>
          <p:nvPr>
            <p:ph type="ftr" idx="11"/>
          </p:nvPr>
        </p:nvSpPr>
        <p:spPr>
          <a:xfrm>
            <a:off x="6767622" y="6356350"/>
            <a:ext cx="404037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1"/>
          <p:cNvSpPr txBox="1">
            <a:spLocks noGrp="1"/>
          </p:cNvSpPr>
          <p:nvPr>
            <p:ph type="sldNum" idx="12"/>
          </p:nvPr>
        </p:nvSpPr>
        <p:spPr>
          <a:xfrm>
            <a:off x="10807995" y="6356350"/>
            <a:ext cx="72301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640079" y="1371601"/>
            <a:ext cx="10890929" cy="109728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dk1"/>
              </a:buClr>
              <a:buSzPts val="4000"/>
              <a:buFont typeface="Play"/>
              <a:buNone/>
              <a:defRPr sz="4000" b="1" i="0" u="none" strike="noStrike" cap="none">
                <a:solidFill>
                  <a:schemeClr val="dk1"/>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640080" y="2633472"/>
            <a:ext cx="10890928" cy="3566160"/>
          </a:xfrm>
          <a:prstGeom prst="rect">
            <a:avLst/>
          </a:prstGeom>
          <a:noFill/>
          <a:ln>
            <a:noFill/>
          </a:ln>
        </p:spPr>
        <p:txBody>
          <a:bodyPr spcFirstLastPara="1" wrap="square" lIns="91425" tIns="45700" rIns="91425" bIns="45700" anchor="t" anchorCtr="0">
            <a:normAutofit/>
          </a:bodyPr>
          <a:lstStyle>
            <a:lvl1pPr marL="457200" marR="0" lvl="0" indent="-339090" algn="l" rtl="0">
              <a:lnSpc>
                <a:spcPct val="120000"/>
              </a:lnSpc>
              <a:spcBef>
                <a:spcPts val="1000"/>
              </a:spcBef>
              <a:spcAft>
                <a:spcPts val="0"/>
              </a:spcAft>
              <a:buClr>
                <a:schemeClr val="dk1"/>
              </a:buClr>
              <a:buSzPts val="1740"/>
              <a:buFont typeface="Arial"/>
              <a:buChar char="•"/>
              <a:defRPr sz="2000" b="0" i="0" u="none" strike="noStrike" cap="none">
                <a:solidFill>
                  <a:schemeClr val="dk1"/>
                </a:solidFill>
                <a:latin typeface="Play"/>
                <a:ea typeface="Play"/>
                <a:cs typeface="Play"/>
                <a:sym typeface="Play"/>
              </a:defRPr>
            </a:lvl1pPr>
            <a:lvl2pPr marL="914400" marR="0" lvl="1" indent="-328041" algn="l" rtl="0">
              <a:lnSpc>
                <a:spcPct val="120000"/>
              </a:lnSpc>
              <a:spcBef>
                <a:spcPts val="500"/>
              </a:spcBef>
              <a:spcAft>
                <a:spcPts val="0"/>
              </a:spcAft>
              <a:buClr>
                <a:schemeClr val="dk1"/>
              </a:buClr>
              <a:buSzPts val="1566"/>
              <a:buFont typeface="Arial"/>
              <a:buChar char="•"/>
              <a:defRPr sz="1800" b="0" i="0" u="none" strike="noStrike" cap="none">
                <a:solidFill>
                  <a:schemeClr val="dk1"/>
                </a:solidFill>
                <a:latin typeface="Play"/>
                <a:ea typeface="Play"/>
                <a:cs typeface="Play"/>
                <a:sym typeface="Play"/>
              </a:defRPr>
            </a:lvl2pPr>
            <a:lvl3pPr marL="1371600" marR="0" lvl="2" indent="-316992" algn="l" rtl="0">
              <a:lnSpc>
                <a:spcPct val="120000"/>
              </a:lnSpc>
              <a:spcBef>
                <a:spcPts val="500"/>
              </a:spcBef>
              <a:spcAft>
                <a:spcPts val="0"/>
              </a:spcAft>
              <a:buClr>
                <a:schemeClr val="dk1"/>
              </a:buClr>
              <a:buSzPts val="1392"/>
              <a:buFont typeface="Arial"/>
              <a:buChar char="•"/>
              <a:defRPr sz="1600" b="0" i="0" u="none" strike="noStrike" cap="none">
                <a:solidFill>
                  <a:schemeClr val="dk1"/>
                </a:solidFill>
                <a:latin typeface="Play"/>
                <a:ea typeface="Play"/>
                <a:cs typeface="Play"/>
                <a:sym typeface="Play"/>
              </a:defRPr>
            </a:lvl3pPr>
            <a:lvl4pPr marL="1828800" marR="0" lvl="3" indent="-305942" algn="l" rtl="0">
              <a:lnSpc>
                <a:spcPct val="120000"/>
              </a:lnSpc>
              <a:spcBef>
                <a:spcPts val="500"/>
              </a:spcBef>
              <a:spcAft>
                <a:spcPts val="0"/>
              </a:spcAft>
              <a:buClr>
                <a:schemeClr val="dk1"/>
              </a:buClr>
              <a:buSzPts val="1218"/>
              <a:buFont typeface="Arial"/>
              <a:buChar char="•"/>
              <a:defRPr sz="1400" b="0" i="0" u="none" strike="noStrike" cap="none">
                <a:solidFill>
                  <a:schemeClr val="dk1"/>
                </a:solidFill>
                <a:latin typeface="Play"/>
                <a:ea typeface="Play"/>
                <a:cs typeface="Play"/>
                <a:sym typeface="Play"/>
              </a:defRPr>
            </a:lvl4pPr>
            <a:lvl5pPr marL="2286000" marR="0" lvl="4" indent="-305942" algn="l" rtl="0">
              <a:lnSpc>
                <a:spcPct val="120000"/>
              </a:lnSpc>
              <a:spcBef>
                <a:spcPts val="500"/>
              </a:spcBef>
              <a:spcAft>
                <a:spcPts val="0"/>
              </a:spcAft>
              <a:buClr>
                <a:schemeClr val="dk1"/>
              </a:buClr>
              <a:buSzPts val="1218"/>
              <a:buFont typeface="Arial"/>
              <a:buChar char="•"/>
              <a:defRPr sz="1400" b="0" i="0" u="none" strike="noStrike" cap="none">
                <a:solidFill>
                  <a:schemeClr val="dk1"/>
                </a:solidFill>
                <a:latin typeface="Play"/>
                <a:ea typeface="Play"/>
                <a:cs typeface="Play"/>
                <a:sym typeface="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
                <a:ea typeface="Play"/>
                <a:cs typeface="Play"/>
                <a:sym typeface="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
                <a:ea typeface="Play"/>
                <a:cs typeface="Play"/>
                <a:sym typeface="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
                <a:ea typeface="Play"/>
                <a:cs typeface="Play"/>
                <a:sym typeface="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
                <a:ea typeface="Play"/>
                <a:cs typeface="Play"/>
                <a:sym typeface="Play"/>
              </a:defRPr>
            </a:lvl9pPr>
          </a:lstStyle>
          <a:p>
            <a:endParaRPr/>
          </a:p>
        </p:txBody>
      </p:sp>
      <p:sp>
        <p:nvSpPr>
          <p:cNvPr id="8" name="Google Shape;8;p10"/>
          <p:cNvSpPr txBox="1">
            <a:spLocks noGrp="1"/>
          </p:cNvSpPr>
          <p:nvPr>
            <p:ph type="dt" idx="10"/>
          </p:nvPr>
        </p:nvSpPr>
        <p:spPr>
          <a:xfrm>
            <a:off x="64008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
                <a:ea typeface="Play"/>
                <a:cs typeface="Play"/>
                <a:sym typeface="Pla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
                <a:ea typeface="Play"/>
                <a:cs typeface="Play"/>
                <a:sym typeface="Pla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
                <a:ea typeface="Play"/>
                <a:cs typeface="Play"/>
                <a:sym typeface="Pla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
                <a:ea typeface="Play"/>
                <a:cs typeface="Play"/>
                <a:sym typeface="Pla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
                <a:ea typeface="Play"/>
                <a:cs typeface="Play"/>
                <a:sym typeface="Pla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
                <a:ea typeface="Play"/>
                <a:cs typeface="Play"/>
                <a:sym typeface="Pla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
                <a:ea typeface="Play"/>
                <a:cs typeface="Play"/>
                <a:sym typeface="Pla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
                <a:ea typeface="Play"/>
                <a:cs typeface="Play"/>
                <a:sym typeface="Play"/>
              </a:defRPr>
            </a:lvl9pPr>
          </a:lstStyle>
          <a:p>
            <a:endParaRPr/>
          </a:p>
        </p:txBody>
      </p:sp>
      <p:sp>
        <p:nvSpPr>
          <p:cNvPr id="9" name="Google Shape;9;p10"/>
          <p:cNvSpPr txBox="1">
            <a:spLocks noGrp="1"/>
          </p:cNvSpPr>
          <p:nvPr>
            <p:ph type="ftr" idx="11"/>
          </p:nvPr>
        </p:nvSpPr>
        <p:spPr>
          <a:xfrm>
            <a:off x="6767622" y="6356350"/>
            <a:ext cx="4040373"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1" i="0" u="none" strike="noStrike" cap="none">
                <a:solidFill>
                  <a:schemeClr val="dk1"/>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
                <a:ea typeface="Play"/>
                <a:cs typeface="Play"/>
                <a:sym typeface="Pla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
                <a:ea typeface="Play"/>
                <a:cs typeface="Play"/>
                <a:sym typeface="Pla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
                <a:ea typeface="Play"/>
                <a:cs typeface="Play"/>
                <a:sym typeface="Pla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
                <a:ea typeface="Play"/>
                <a:cs typeface="Play"/>
                <a:sym typeface="Pla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
                <a:ea typeface="Play"/>
                <a:cs typeface="Play"/>
                <a:sym typeface="Pla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
                <a:ea typeface="Play"/>
                <a:cs typeface="Play"/>
                <a:sym typeface="Pla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
                <a:ea typeface="Play"/>
                <a:cs typeface="Play"/>
                <a:sym typeface="Pla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
                <a:ea typeface="Play"/>
                <a:cs typeface="Play"/>
                <a:sym typeface="Play"/>
              </a:defRPr>
            </a:lvl9pPr>
          </a:lstStyle>
          <a:p>
            <a:endParaRPr/>
          </a:p>
        </p:txBody>
      </p:sp>
      <p:sp>
        <p:nvSpPr>
          <p:cNvPr id="10" name="Google Shape;10;p10"/>
          <p:cNvSpPr txBox="1">
            <a:spLocks noGrp="1"/>
          </p:cNvSpPr>
          <p:nvPr>
            <p:ph type="sldNum" idx="12"/>
          </p:nvPr>
        </p:nvSpPr>
        <p:spPr>
          <a:xfrm>
            <a:off x="10807995" y="6356350"/>
            <a:ext cx="72301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1pPr>
            <a:lvl2pPr marL="0" marR="0" lvl="1"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2pPr>
            <a:lvl3pPr marL="0" marR="0" lvl="2"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3pPr>
            <a:lvl4pPr marL="0" marR="0" lvl="3"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4pPr>
            <a:lvl5pPr marL="0" marR="0" lvl="4"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5pPr>
            <a:lvl6pPr marL="0" marR="0" lvl="5"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6pPr>
            <a:lvl7pPr marL="0" marR="0" lvl="6"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7pPr>
            <a:lvl8pPr marL="0" marR="0" lvl="7"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8pPr>
            <a:lvl9pPr marL="0" marR="0" lvl="8" indent="0" algn="r" rtl="0">
              <a:lnSpc>
                <a:spcPct val="100000"/>
              </a:lnSpc>
              <a:spcBef>
                <a:spcPts val="0"/>
              </a:spcBef>
              <a:spcAft>
                <a:spcPts val="0"/>
              </a:spcAft>
              <a:buClr>
                <a:srgbClr val="000000"/>
              </a:buClr>
              <a:buSzPts val="900"/>
              <a:buFont typeface="Arial"/>
              <a:buNone/>
              <a:defRPr sz="900" b="1" i="0" u="none" strike="noStrike" cap="none">
                <a:solidFill>
                  <a:schemeClr val="dk1"/>
                </a:solidFill>
                <a:latin typeface="Play"/>
                <a:ea typeface="Play"/>
                <a:cs typeface="Play"/>
                <a:sym typeface="Play"/>
              </a:defRPr>
            </a:lvl9pPr>
          </a:lstStyle>
          <a:p>
            <a:pPr marL="0" lvl="0" indent="0" algn="r" rtl="0">
              <a:spcBef>
                <a:spcPts val="0"/>
              </a:spcBef>
              <a:spcAft>
                <a:spcPts val="0"/>
              </a:spcAft>
              <a:buNone/>
            </a:pPr>
            <a:fld id="{00000000-1234-1234-1234-123412341234}" type="slidenum">
              <a:rPr lang="en-US"/>
              <a:t>‹#›</a:t>
            </a:fld>
            <a:endParaRPr/>
          </a:p>
        </p:txBody>
      </p:sp>
      <p:cxnSp>
        <p:nvCxnSpPr>
          <p:cNvPr id="11" name="Google Shape;11;p10"/>
          <p:cNvCxnSpPr/>
          <p:nvPr/>
        </p:nvCxnSpPr>
        <p:spPr>
          <a:xfrm>
            <a:off x="713232" y="1031001"/>
            <a:ext cx="978862" cy="0"/>
          </a:xfrm>
          <a:prstGeom prst="straightConnector1">
            <a:avLst/>
          </a:prstGeom>
          <a:noFill/>
          <a:ln w="76200" cap="flat" cmpd="sng">
            <a:solidFill>
              <a:schemeClr val="accent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colab.research.google.com/drive/1v9YtTM4dwHrjRj4yXE8kE6cl4UalkJHn" TargetMode="External"/><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www.ibm.com/think/topics/python-vs-r" TargetMode="External"/><Relationship Id="rId13" Type="http://schemas.openxmlformats.org/officeDocument/2006/relationships/hyperlink" Target="https://www.sciencedirect.com/science/article/pii/S2405844022005072" TargetMode="External"/><Relationship Id="rId3" Type="http://schemas.openxmlformats.org/officeDocument/2006/relationships/hyperlink" Target="https://data.sandiego.gov/datasets/business-listings" TargetMode="External"/><Relationship Id="rId7" Type="http://schemas.openxmlformats.org/officeDocument/2006/relationships/hyperlink" Target="https://www.ibm.com/think/topics/python-vs-r?utm_source=chatgpt.com" TargetMode="External"/><Relationship Id="rId12" Type="http://schemas.openxmlformats.org/officeDocument/2006/relationships/hyperlink" Target="https://www.kaggle.com/datasets/kenierramirez/san-diego-county-activeclosed-business-listing" TargetMode="External"/><Relationship Id="rId2" Type="http://schemas.openxmlformats.org/officeDocument/2006/relationships/notesSlide" Target="../notesSlides/notesSlide28.xml"/><Relationship Id="rId16" Type="http://schemas.openxmlformats.org/officeDocument/2006/relationships/hyperlink" Target="https://www.census.gov/programs-surveys/economic-census/year/2022/guidance/understanding-naics.html?utm_source=chatgpt.com" TargetMode="External"/><Relationship Id="rId1" Type="http://schemas.openxmlformats.org/officeDocument/2006/relationships/slideLayout" Target="../slideLayouts/slideLayout2.xml"/><Relationship Id="rId6" Type="http://schemas.openxmlformats.org/officeDocument/2006/relationships/hyperlink" Target="https://doi.org/10.1023/A:1009769707641" TargetMode="External"/><Relationship Id="rId11" Type="http://schemas.openxmlformats.org/officeDocument/2006/relationships/hyperlink" Target="https://querio.ai/articles/statistical-tools-for-data-analysis-when-to-use-r-python-spss-or-sas" TargetMode="External"/><Relationship Id="rId5" Type="http://schemas.openxmlformats.org/officeDocument/2006/relationships/hyperlink" Target="https://doi.org/10.3390/admsci15070240" TargetMode="External"/><Relationship Id="rId15" Type="http://schemas.openxmlformats.org/officeDocument/2006/relationships/hyperlink" Target="https://www.soa.org/globalassets/assets/files/resources/research-report/2019/considerations-predictive-modeling.pdf" TargetMode="External"/><Relationship Id="rId10" Type="http://schemas.openxmlformats.org/officeDocument/2006/relationships/hyperlink" Target="https://querio.ai/articles/statistical-tools-for-data-analysis-when-to-use-r-python-spss-or-sas?utm_source=chatgpt.com" TargetMode="External"/><Relationship Id="rId4" Type="http://schemas.openxmlformats.org/officeDocument/2006/relationships/hyperlink" Target="https://corporatefinanceinstitute.com/resources/valuation/business-life-cycle/" TargetMode="External"/><Relationship Id="rId9" Type="http://schemas.openxmlformats.org/officeDocument/2006/relationships/hyperlink" Target="https://ijisae.org/index.php/IJISAE/article/view/3268" TargetMode="External"/><Relationship Id="rId14" Type="http://schemas.openxmlformats.org/officeDocument/2006/relationships/hyperlink" Target="https://opendata.sandag.org/Census/2020-Census-Population-by-ZIP-Code/26f5-2x9a/about_data"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hyperlink" Target="https://www.kaggle.com/datasets/kenierramirez/san-diego-county-activeclosed-business-list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public.tableau.com/app/profile/kenier.ramirez6937/viz/SanDiegoCountyBusinessesAnalysis/MainDashboard?publish=yes" TargetMode="Externa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hyperlink" Target="https://www.zip-codes.com/zip-code/92155/zip-code-92155.asp" TargetMode="External"/><Relationship Id="rId3" Type="http://schemas.openxmlformats.org/officeDocument/2006/relationships/image" Target="../media/image22.png"/><Relationship Id="rId7" Type="http://schemas.openxmlformats.org/officeDocument/2006/relationships/hyperlink" Target="https://sandiego.tricare.mil/About-Us/Contact-U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hyperlink" Target="https://www.zip-codes.com/zip-code/92078/zip-code-92078.asp" TargetMode="External"/><Relationship Id="rId5" Type="http://schemas.openxmlformats.org/officeDocument/2006/relationships/image" Target="../media/image24.png"/><Relationship Id="rId10" Type="http://schemas.openxmlformats.org/officeDocument/2006/relationships/hyperlink" Target="https://tools.usps.com/locations/home.htm" TargetMode="External"/><Relationship Id="rId4" Type="http://schemas.openxmlformats.org/officeDocument/2006/relationships/image" Target="../media/image23.png"/><Relationship Id="rId9" Type="http://schemas.openxmlformats.org/officeDocument/2006/relationships/hyperlink" Target="https://ca.postcodebase.com/zipcode5/9206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
        <p:cNvGrpSpPr/>
        <p:nvPr/>
      </p:nvGrpSpPr>
      <p:grpSpPr>
        <a:xfrm>
          <a:off x="0" y="0"/>
          <a:ext cx="0" cy="0"/>
          <a:chOff x="0" y="0"/>
          <a:chExt cx="0" cy="0"/>
        </a:xfrm>
      </p:grpSpPr>
      <p:sp>
        <p:nvSpPr>
          <p:cNvPr id="90" name="Google Shape;90;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pic>
        <p:nvPicPr>
          <p:cNvPr id="91" name="Google Shape;91;p1" descr="An abstract burst of blue and pink"/>
          <p:cNvPicPr preferRelativeResize="0"/>
          <p:nvPr/>
        </p:nvPicPr>
        <p:blipFill rotWithShape="1">
          <a:blip r:embed="rId3">
            <a:alphaModFix/>
          </a:blip>
          <a:srcRect t="9091" r="9091"/>
          <a:stretch/>
        </p:blipFill>
        <p:spPr>
          <a:xfrm>
            <a:off x="1" y="10"/>
            <a:ext cx="12192000" cy="6857990"/>
          </a:xfrm>
          <a:prstGeom prst="rect">
            <a:avLst/>
          </a:prstGeom>
          <a:noFill/>
          <a:ln>
            <a:noFill/>
          </a:ln>
        </p:spPr>
      </p:pic>
      <p:sp>
        <p:nvSpPr>
          <p:cNvPr id="92" name="Google Shape;92;p1"/>
          <p:cNvSpPr/>
          <p:nvPr/>
        </p:nvSpPr>
        <p:spPr>
          <a:xfrm>
            <a:off x="392575" y="1066800"/>
            <a:ext cx="5443200" cy="4724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sp>
        <p:nvSpPr>
          <p:cNvPr id="93" name="Google Shape;93;p1"/>
          <p:cNvSpPr txBox="1">
            <a:spLocks noGrp="1"/>
          </p:cNvSpPr>
          <p:nvPr>
            <p:ph type="ctrTitle"/>
          </p:nvPr>
        </p:nvSpPr>
        <p:spPr>
          <a:xfrm>
            <a:off x="900275" y="322593"/>
            <a:ext cx="4865801" cy="2381277"/>
          </a:xfrm>
          <a:prstGeom prst="rect">
            <a:avLst/>
          </a:prstGeom>
          <a:noFill/>
          <a:ln>
            <a:noFill/>
          </a:ln>
        </p:spPr>
        <p:txBody>
          <a:bodyPr spcFirstLastPara="1" wrap="square" lIns="91425" tIns="45700" rIns="91425" bIns="45700" anchor="t" anchorCtr="0">
            <a:noAutofit/>
          </a:bodyPr>
          <a:lstStyle/>
          <a:p>
            <a:pPr>
              <a:buSzPts val="4860"/>
            </a:pPr>
            <a:r>
              <a:rPr lang="en-US" sz="3600" dirty="0"/>
              <a:t>Project: </a:t>
            </a:r>
            <a:br>
              <a:rPr lang="en-US" sz="3600" dirty="0"/>
            </a:br>
            <a:r>
              <a:rPr lang="en-US" sz="3600" b="0" dirty="0"/>
              <a:t>Business Survival &amp; Site Selection Analytics for San Diego County</a:t>
            </a:r>
            <a:br>
              <a:rPr lang="en-US" dirty="0"/>
            </a:br>
            <a:endParaRPr sz="4059" dirty="0"/>
          </a:p>
        </p:txBody>
      </p:sp>
      <p:sp>
        <p:nvSpPr>
          <p:cNvPr id="94" name="Google Shape;94;p1"/>
          <p:cNvSpPr txBox="1">
            <a:spLocks noGrp="1"/>
          </p:cNvSpPr>
          <p:nvPr>
            <p:ph type="subTitle" idx="1"/>
          </p:nvPr>
        </p:nvSpPr>
        <p:spPr>
          <a:xfrm>
            <a:off x="900275" y="5132240"/>
            <a:ext cx="4358100" cy="289200"/>
          </a:xfrm>
          <a:prstGeom prst="rect">
            <a:avLst/>
          </a:prstGeom>
          <a:noFill/>
          <a:ln>
            <a:noFill/>
          </a:ln>
        </p:spPr>
        <p:txBody>
          <a:bodyPr spcFirstLastPara="1" wrap="square" lIns="91425" tIns="45700" rIns="91425" bIns="45700" anchor="b" anchorCtr="0">
            <a:noAutofit/>
          </a:bodyPr>
          <a:lstStyle/>
          <a:p>
            <a:pPr marL="0" lvl="0" indent="0" algn="l" rtl="0">
              <a:lnSpc>
                <a:spcPct val="150000"/>
              </a:lnSpc>
              <a:spcBef>
                <a:spcPts val="1000"/>
              </a:spcBef>
              <a:spcAft>
                <a:spcPts val="0"/>
              </a:spcAft>
              <a:buClr>
                <a:schemeClr val="dk1"/>
              </a:buClr>
              <a:buSzPts val="1044"/>
              <a:buNone/>
            </a:pPr>
            <a:endParaRPr sz="1400" dirty="0"/>
          </a:p>
          <a:p>
            <a:pPr marL="0" indent="0">
              <a:lnSpc>
                <a:spcPct val="150000"/>
              </a:lnSpc>
              <a:buSzPts val="1044"/>
            </a:pPr>
            <a:r>
              <a:rPr lang="en-US" sz="1400" dirty="0"/>
              <a:t>TOPIC:</a:t>
            </a:r>
            <a:r>
              <a:rPr lang="en-US" sz="1500" dirty="0"/>
              <a:t> </a:t>
            </a:r>
            <a:r>
              <a:rPr lang="en-US" sz="1500" b="0" dirty="0"/>
              <a:t>Predictive Modeling and Spatial Analysis Using Public Business Registry and Census Data</a:t>
            </a:r>
          </a:p>
          <a:p>
            <a:pPr marL="0" lvl="0" indent="0" algn="l" rtl="0">
              <a:lnSpc>
                <a:spcPct val="150000"/>
              </a:lnSpc>
              <a:spcBef>
                <a:spcPts val="1000"/>
              </a:spcBef>
              <a:spcAft>
                <a:spcPts val="0"/>
              </a:spcAft>
              <a:buClr>
                <a:schemeClr val="dk1"/>
              </a:buClr>
              <a:buSzPts val="1044"/>
              <a:buNone/>
            </a:pPr>
            <a:endParaRPr sz="1500" b="0" dirty="0"/>
          </a:p>
          <a:p>
            <a:pPr marL="0" lvl="0" indent="0" algn="l" rtl="0">
              <a:lnSpc>
                <a:spcPct val="150000"/>
              </a:lnSpc>
              <a:spcBef>
                <a:spcPts val="0"/>
              </a:spcBef>
              <a:spcAft>
                <a:spcPts val="0"/>
              </a:spcAft>
              <a:buClr>
                <a:schemeClr val="dk1"/>
              </a:buClr>
              <a:buSzPts val="1044"/>
              <a:buNone/>
            </a:pPr>
            <a:r>
              <a:rPr lang="en-US" sz="1400" dirty="0"/>
              <a:t>PRESENTED BY: </a:t>
            </a:r>
            <a:r>
              <a:rPr lang="en-US" sz="1400" b="0" dirty="0"/>
              <a:t>KENIER RAMIREZ</a:t>
            </a:r>
            <a:endParaRPr sz="1400" b="0" dirty="0"/>
          </a:p>
          <a:p>
            <a:pPr marL="0" lvl="0" indent="0" algn="l" rtl="0">
              <a:lnSpc>
                <a:spcPct val="150000"/>
              </a:lnSpc>
              <a:spcBef>
                <a:spcPts val="1000"/>
              </a:spcBef>
              <a:spcAft>
                <a:spcPts val="0"/>
              </a:spcAft>
              <a:buClr>
                <a:schemeClr val="dk1"/>
              </a:buClr>
              <a:buSzPts val="1044"/>
              <a:buNone/>
            </a:pPr>
            <a:r>
              <a:rPr lang="en-US" sz="1400" dirty="0"/>
              <a:t>DATE:</a:t>
            </a:r>
            <a:r>
              <a:rPr lang="en-US" sz="1400" b="0" dirty="0"/>
              <a:t> November 3, 2025</a:t>
            </a:r>
            <a:endParaRPr sz="2000" b="0" dirty="0"/>
          </a:p>
        </p:txBody>
      </p:sp>
      <p:cxnSp>
        <p:nvCxnSpPr>
          <p:cNvPr id="95" name="Google Shape;95;p1"/>
          <p:cNvCxnSpPr/>
          <p:nvPr/>
        </p:nvCxnSpPr>
        <p:spPr>
          <a:xfrm>
            <a:off x="536937" y="5780876"/>
            <a:ext cx="5131168" cy="0"/>
          </a:xfrm>
          <a:prstGeom prst="straightConnector1">
            <a:avLst/>
          </a:prstGeom>
          <a:noFill/>
          <a:ln w="76200" cap="flat" cmpd="sng">
            <a:solidFill>
              <a:schemeClr val="accent1"/>
            </a:solidFill>
            <a:prstDash val="solid"/>
            <a:miter lim="800000"/>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7"/>
        <p:cNvGrpSpPr/>
        <p:nvPr/>
      </p:nvGrpSpPr>
      <p:grpSpPr>
        <a:xfrm>
          <a:off x="0" y="0"/>
          <a:ext cx="0" cy="0"/>
          <a:chOff x="0" y="0"/>
          <a:chExt cx="0" cy="0"/>
        </a:xfrm>
      </p:grpSpPr>
      <p:cxnSp>
        <p:nvCxnSpPr>
          <p:cNvPr id="228" name="Google Shape;228;g3b148cf25cd_0_66"/>
          <p:cNvCxnSpPr/>
          <p:nvPr/>
        </p:nvCxnSpPr>
        <p:spPr>
          <a:xfrm>
            <a:off x="713232" y="1031001"/>
            <a:ext cx="978900" cy="0"/>
          </a:xfrm>
          <a:prstGeom prst="straightConnector1">
            <a:avLst/>
          </a:prstGeom>
          <a:noFill/>
          <a:ln w="76200" cap="flat" cmpd="sng">
            <a:solidFill>
              <a:schemeClr val="accent1"/>
            </a:solidFill>
            <a:prstDash val="solid"/>
            <a:miter lim="800000"/>
            <a:headEnd type="none" w="sm" len="sm"/>
            <a:tailEnd type="none" w="sm" len="sm"/>
          </a:ln>
        </p:spPr>
      </p:cxnSp>
      <p:sp>
        <p:nvSpPr>
          <p:cNvPr id="229" name="Google Shape;229;g3b148cf25cd_0_66"/>
          <p:cNvSpPr/>
          <p:nvPr/>
        </p:nvSpPr>
        <p:spPr>
          <a:xfrm>
            <a:off x="0" y="0"/>
            <a:ext cx="52479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sp>
        <p:nvSpPr>
          <p:cNvPr id="230" name="Google Shape;230;g3b148cf25cd_0_66"/>
          <p:cNvSpPr txBox="1"/>
          <p:nvPr/>
        </p:nvSpPr>
        <p:spPr>
          <a:xfrm>
            <a:off x="0" y="38125"/>
            <a:ext cx="3271500" cy="462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000" b="1" u="sng">
                <a:solidFill>
                  <a:srgbClr val="E69138"/>
                </a:solidFill>
                <a:latin typeface="Play"/>
                <a:ea typeface="Play"/>
                <a:cs typeface="Play"/>
                <a:sym typeface="Play"/>
              </a:rPr>
              <a:t>Statistical Data Analysis</a:t>
            </a:r>
            <a:endParaRPr>
              <a:solidFill>
                <a:srgbClr val="E69138"/>
              </a:solidFill>
            </a:endParaRPr>
          </a:p>
        </p:txBody>
      </p:sp>
      <p:sp>
        <p:nvSpPr>
          <p:cNvPr id="231" name="Google Shape;231;g3b148cf25cd_0_66"/>
          <p:cNvSpPr txBox="1"/>
          <p:nvPr/>
        </p:nvSpPr>
        <p:spPr>
          <a:xfrm>
            <a:off x="63998" y="322502"/>
            <a:ext cx="45177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600" b="1" u="sng" dirty="0">
                <a:solidFill>
                  <a:schemeClr val="dk1"/>
                </a:solidFill>
              </a:rPr>
              <a:t>2.1 </a:t>
            </a:r>
            <a:r>
              <a:rPr lang="en-US" sz="1600" b="1" u="sng" dirty="0">
                <a:solidFill>
                  <a:schemeClr val="dk1"/>
                </a:solidFill>
                <a:highlight>
                  <a:srgbClr val="FFFFFF"/>
                </a:highlight>
              </a:rPr>
              <a:t>Business Age by NAICS Sector</a:t>
            </a:r>
            <a:endParaRPr sz="1600" dirty="0"/>
          </a:p>
        </p:txBody>
      </p:sp>
      <p:pic>
        <p:nvPicPr>
          <p:cNvPr id="233" name="Google Shape;233;g3b148cf25cd_0_66"/>
          <p:cNvPicPr preferRelativeResize="0"/>
          <p:nvPr/>
        </p:nvPicPr>
        <p:blipFill>
          <a:blip r:embed="rId3">
            <a:alphaModFix/>
          </a:blip>
          <a:stretch>
            <a:fillRect/>
          </a:stretch>
        </p:blipFill>
        <p:spPr>
          <a:xfrm>
            <a:off x="161296" y="1977925"/>
            <a:ext cx="4329525" cy="3591096"/>
          </a:xfrm>
          <a:prstGeom prst="rect">
            <a:avLst/>
          </a:prstGeom>
          <a:noFill/>
          <a:ln>
            <a:noFill/>
          </a:ln>
        </p:spPr>
      </p:pic>
      <p:sp>
        <p:nvSpPr>
          <p:cNvPr id="234" name="Google Shape;234;g3b148cf25cd_0_66"/>
          <p:cNvSpPr txBox="1"/>
          <p:nvPr/>
        </p:nvSpPr>
        <p:spPr>
          <a:xfrm>
            <a:off x="76729" y="5456709"/>
            <a:ext cx="5550600" cy="115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600" b="1">
                <a:solidFill>
                  <a:schemeClr val="dk1"/>
                </a:solidFill>
                <a:highlight>
                  <a:srgbClr val="FFFFFF"/>
                </a:highlight>
              </a:rPr>
              <a:t>Output observed:</a:t>
            </a:r>
            <a:endParaRPr sz="1600" b="1">
              <a:solidFill>
                <a:schemeClr val="dk1"/>
              </a:solidFill>
              <a:highlight>
                <a:srgbClr val="FFFFFF"/>
              </a:highlight>
            </a:endParaRPr>
          </a:p>
          <a:p>
            <a:pPr marL="457200" lvl="0" indent="-330200" algn="l" rtl="0">
              <a:lnSpc>
                <a:spcPct val="115000"/>
              </a:lnSpc>
              <a:spcBef>
                <a:spcPts val="1200"/>
              </a:spcBef>
              <a:spcAft>
                <a:spcPts val="1200"/>
              </a:spcAft>
              <a:buClr>
                <a:schemeClr val="dk1"/>
              </a:buClr>
              <a:buSzPts val="1600"/>
              <a:buChar char="●"/>
            </a:pPr>
            <a:r>
              <a:rPr lang="en-US" sz="1600" b="1">
                <a:solidFill>
                  <a:schemeClr val="dk1"/>
                </a:solidFill>
                <a:highlight>
                  <a:srgbClr val="FFFFFF"/>
                </a:highlight>
              </a:rPr>
              <a:t>p &lt; 0.05 → Reject H₀</a:t>
            </a:r>
            <a:br>
              <a:rPr lang="en-US" sz="1600" b="1">
                <a:solidFill>
                  <a:schemeClr val="dk1"/>
                </a:solidFill>
                <a:highlight>
                  <a:srgbClr val="FFFFFF"/>
                </a:highlight>
              </a:rPr>
            </a:br>
            <a:r>
              <a:rPr lang="en-US" sz="1600" b="1">
                <a:solidFill>
                  <a:schemeClr val="dk1"/>
                </a:solidFill>
                <a:highlight>
                  <a:srgbClr val="FFFFFF"/>
                </a:highlight>
              </a:rPr>
              <a:t> ⇒ Business age </a:t>
            </a:r>
            <a:r>
              <a:rPr lang="en-US" sz="1600" b="1" i="1">
                <a:solidFill>
                  <a:schemeClr val="dk1"/>
                </a:solidFill>
                <a:highlight>
                  <a:srgbClr val="FFFFFF"/>
                </a:highlight>
              </a:rPr>
              <a:t>depends</a:t>
            </a:r>
            <a:r>
              <a:rPr lang="en-US" sz="1600" b="1">
                <a:solidFill>
                  <a:schemeClr val="dk1"/>
                </a:solidFill>
                <a:highlight>
                  <a:srgbClr val="FFFFFF"/>
                </a:highlight>
              </a:rPr>
              <a:t> on the NAICS sector.</a:t>
            </a:r>
            <a:endParaRPr sz="1600"/>
          </a:p>
        </p:txBody>
      </p:sp>
      <p:sp>
        <p:nvSpPr>
          <p:cNvPr id="236" name="Google Shape;236;g3b148cf25cd_0_66"/>
          <p:cNvSpPr txBox="1"/>
          <p:nvPr/>
        </p:nvSpPr>
        <p:spPr>
          <a:xfrm>
            <a:off x="5785050" y="360781"/>
            <a:ext cx="39837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600" b="1" u="sng">
                <a:solidFill>
                  <a:schemeClr val="dk1"/>
                </a:solidFill>
              </a:rPr>
              <a:t>2.2 </a:t>
            </a:r>
            <a:r>
              <a:rPr lang="en-US" sz="1600" b="1" u="sng">
                <a:solidFill>
                  <a:schemeClr val="dk1"/>
                </a:solidFill>
                <a:highlight>
                  <a:srgbClr val="FFFFFF"/>
                </a:highlight>
              </a:rPr>
              <a:t>Business Age by Ownership Type</a:t>
            </a:r>
            <a:endParaRPr sz="1600"/>
          </a:p>
        </p:txBody>
      </p:sp>
      <p:pic>
        <p:nvPicPr>
          <p:cNvPr id="237" name="Google Shape;237;g3b148cf25cd_0_66"/>
          <p:cNvPicPr preferRelativeResize="0"/>
          <p:nvPr/>
        </p:nvPicPr>
        <p:blipFill>
          <a:blip r:embed="rId4">
            <a:alphaModFix/>
          </a:blip>
          <a:stretch>
            <a:fillRect/>
          </a:stretch>
        </p:blipFill>
        <p:spPr>
          <a:xfrm>
            <a:off x="5785050" y="2108341"/>
            <a:ext cx="5659265" cy="3351600"/>
          </a:xfrm>
          <a:prstGeom prst="rect">
            <a:avLst/>
          </a:prstGeom>
          <a:noFill/>
          <a:ln>
            <a:noFill/>
          </a:ln>
        </p:spPr>
      </p:pic>
      <p:sp>
        <p:nvSpPr>
          <p:cNvPr id="238" name="Google Shape;238;g3b148cf25cd_0_66"/>
          <p:cNvSpPr txBox="1"/>
          <p:nvPr/>
        </p:nvSpPr>
        <p:spPr>
          <a:xfrm>
            <a:off x="5956616" y="5453666"/>
            <a:ext cx="5903400" cy="115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600" b="1" dirty="0">
                <a:solidFill>
                  <a:schemeClr val="dk1"/>
                </a:solidFill>
                <a:highlight>
                  <a:srgbClr val="FFFFFF"/>
                </a:highlight>
              </a:rPr>
              <a:t>Output observed:</a:t>
            </a:r>
            <a:endParaRPr sz="1600" b="1" dirty="0">
              <a:solidFill>
                <a:schemeClr val="dk1"/>
              </a:solidFill>
              <a:highlight>
                <a:srgbClr val="FFFFFF"/>
              </a:highlight>
            </a:endParaRPr>
          </a:p>
          <a:p>
            <a:pPr marL="457200" lvl="0" indent="-330200" algn="l" rtl="0">
              <a:lnSpc>
                <a:spcPct val="115000"/>
              </a:lnSpc>
              <a:spcBef>
                <a:spcPts val="1200"/>
              </a:spcBef>
              <a:spcAft>
                <a:spcPts val="1200"/>
              </a:spcAft>
              <a:buClr>
                <a:schemeClr val="dk1"/>
              </a:buClr>
              <a:buSzPts val="1600"/>
              <a:buChar char="●"/>
            </a:pPr>
            <a:r>
              <a:rPr lang="en-US" sz="1600" b="1" dirty="0">
                <a:solidFill>
                  <a:schemeClr val="dk1"/>
                </a:solidFill>
                <a:highlight>
                  <a:srgbClr val="FFFFFF"/>
                </a:highlight>
              </a:rPr>
              <a:t>p &lt; 0.05 → Reject H₀</a:t>
            </a:r>
            <a:br>
              <a:rPr lang="en-US" sz="1600" b="1" dirty="0">
                <a:solidFill>
                  <a:schemeClr val="dk1"/>
                </a:solidFill>
                <a:highlight>
                  <a:srgbClr val="FFFFFF"/>
                </a:highlight>
              </a:rPr>
            </a:br>
            <a:r>
              <a:rPr lang="en-US" sz="1600" b="1" dirty="0">
                <a:solidFill>
                  <a:schemeClr val="dk1"/>
                </a:solidFill>
                <a:highlight>
                  <a:srgbClr val="FFFFFF"/>
                </a:highlight>
              </a:rPr>
              <a:t> ⇒ Business age </a:t>
            </a:r>
            <a:r>
              <a:rPr lang="en-US" sz="1600" b="1" i="1" dirty="0">
                <a:solidFill>
                  <a:schemeClr val="dk1"/>
                </a:solidFill>
                <a:highlight>
                  <a:srgbClr val="FFFFFF"/>
                </a:highlight>
              </a:rPr>
              <a:t>depends</a:t>
            </a:r>
            <a:r>
              <a:rPr lang="en-US" sz="1600" b="1" dirty="0">
                <a:solidFill>
                  <a:schemeClr val="dk1"/>
                </a:solidFill>
                <a:highlight>
                  <a:srgbClr val="FFFFFF"/>
                </a:highlight>
              </a:rPr>
              <a:t> on the Ownership Type.</a:t>
            </a:r>
            <a:endParaRPr sz="1600" dirty="0"/>
          </a:p>
        </p:txBody>
      </p:sp>
      <p:pic>
        <p:nvPicPr>
          <p:cNvPr id="3" name="Picture 2" descr="A white text with black text">
            <a:extLst>
              <a:ext uri="{FF2B5EF4-FFF2-40B4-BE49-F238E27FC236}">
                <a16:creationId xmlns:a16="http://schemas.microsoft.com/office/drawing/2014/main" id="{D30B5F71-531D-85ED-13A6-001535CC8E48}"/>
              </a:ext>
            </a:extLst>
          </p:cNvPr>
          <p:cNvPicPr>
            <a:picLocks noChangeAspect="1"/>
          </p:cNvPicPr>
          <p:nvPr/>
        </p:nvPicPr>
        <p:blipFill>
          <a:blip r:embed="rId5"/>
          <a:stretch>
            <a:fillRect/>
          </a:stretch>
        </p:blipFill>
        <p:spPr>
          <a:xfrm>
            <a:off x="161296" y="868404"/>
            <a:ext cx="3564852" cy="1109522"/>
          </a:xfrm>
          <a:prstGeom prst="rect">
            <a:avLst/>
          </a:prstGeom>
        </p:spPr>
      </p:pic>
      <p:pic>
        <p:nvPicPr>
          <p:cNvPr id="5" name="Picture 4" descr="A white background with black text&#10;&#10;AI-generated content may be incorrect.">
            <a:extLst>
              <a:ext uri="{FF2B5EF4-FFF2-40B4-BE49-F238E27FC236}">
                <a16:creationId xmlns:a16="http://schemas.microsoft.com/office/drawing/2014/main" id="{B7DDE379-0AE3-CD85-4083-1164ADA051E8}"/>
              </a:ext>
            </a:extLst>
          </p:cNvPr>
          <p:cNvPicPr>
            <a:picLocks noChangeAspect="1"/>
          </p:cNvPicPr>
          <p:nvPr/>
        </p:nvPicPr>
        <p:blipFill>
          <a:blip r:embed="rId6"/>
          <a:stretch>
            <a:fillRect/>
          </a:stretch>
        </p:blipFill>
        <p:spPr>
          <a:xfrm>
            <a:off x="5883419" y="963216"/>
            <a:ext cx="4587935" cy="11149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cxnSp>
        <p:nvCxnSpPr>
          <p:cNvPr id="243" name="Google Shape;243;g3b12fe420c2_0_87"/>
          <p:cNvCxnSpPr/>
          <p:nvPr/>
        </p:nvCxnSpPr>
        <p:spPr>
          <a:xfrm>
            <a:off x="713232" y="1031001"/>
            <a:ext cx="978900" cy="0"/>
          </a:xfrm>
          <a:prstGeom prst="straightConnector1">
            <a:avLst/>
          </a:prstGeom>
          <a:noFill/>
          <a:ln w="76200" cap="flat" cmpd="sng">
            <a:solidFill>
              <a:schemeClr val="accent1"/>
            </a:solidFill>
            <a:prstDash val="solid"/>
            <a:miter lim="800000"/>
            <a:headEnd type="none" w="sm" len="sm"/>
            <a:tailEnd type="none" w="sm" len="sm"/>
          </a:ln>
        </p:spPr>
      </p:cxnSp>
      <p:sp>
        <p:nvSpPr>
          <p:cNvPr id="244" name="Google Shape;244;g3b12fe420c2_0_87"/>
          <p:cNvSpPr/>
          <p:nvPr/>
        </p:nvSpPr>
        <p:spPr>
          <a:xfrm>
            <a:off x="0" y="0"/>
            <a:ext cx="52479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sp>
        <p:nvSpPr>
          <p:cNvPr id="245" name="Google Shape;245;g3b12fe420c2_0_87"/>
          <p:cNvSpPr txBox="1"/>
          <p:nvPr/>
        </p:nvSpPr>
        <p:spPr>
          <a:xfrm>
            <a:off x="0" y="38125"/>
            <a:ext cx="3271500" cy="462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000" b="1" u="sng">
                <a:solidFill>
                  <a:srgbClr val="E69138"/>
                </a:solidFill>
                <a:latin typeface="Play"/>
                <a:ea typeface="Play"/>
                <a:cs typeface="Play"/>
                <a:sym typeface="Play"/>
              </a:rPr>
              <a:t>Statistical Data Analysis</a:t>
            </a:r>
            <a:endParaRPr>
              <a:solidFill>
                <a:srgbClr val="E69138"/>
              </a:solidFill>
            </a:endParaRPr>
          </a:p>
        </p:txBody>
      </p:sp>
      <p:sp>
        <p:nvSpPr>
          <p:cNvPr id="246" name="Google Shape;246;g3b12fe420c2_0_87"/>
          <p:cNvSpPr txBox="1"/>
          <p:nvPr/>
        </p:nvSpPr>
        <p:spPr>
          <a:xfrm>
            <a:off x="1574550" y="674650"/>
            <a:ext cx="70575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600" b="1" u="sng">
                <a:solidFill>
                  <a:schemeClr val="dk1"/>
                </a:solidFill>
              </a:rPr>
              <a:t>2.3 Active Business Rate per 1,000 Residents by  ZIP Code Population</a:t>
            </a:r>
            <a:endParaRPr sz="1600"/>
          </a:p>
        </p:txBody>
      </p:sp>
      <p:sp>
        <p:nvSpPr>
          <p:cNvPr id="249" name="Google Shape;249;g3b12fe420c2_0_87"/>
          <p:cNvSpPr txBox="1"/>
          <p:nvPr/>
        </p:nvSpPr>
        <p:spPr>
          <a:xfrm>
            <a:off x="1619075" y="5423171"/>
            <a:ext cx="8527500" cy="14957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600" b="1" dirty="0">
                <a:solidFill>
                  <a:schemeClr val="dk1"/>
                </a:solidFill>
                <a:highlight>
                  <a:srgbClr val="FFFFFF"/>
                </a:highlight>
              </a:rPr>
              <a:t>Output observed:</a:t>
            </a:r>
            <a:endParaRPr sz="1600" b="1" dirty="0">
              <a:solidFill>
                <a:schemeClr val="dk1"/>
              </a:solidFill>
              <a:highlight>
                <a:srgbClr val="FFFFFF"/>
              </a:highlight>
            </a:endParaRPr>
          </a:p>
          <a:p>
            <a:pPr marL="457200" lvl="0" indent="-330200">
              <a:lnSpc>
                <a:spcPct val="115000"/>
              </a:lnSpc>
              <a:spcBef>
                <a:spcPts val="1200"/>
              </a:spcBef>
              <a:spcAft>
                <a:spcPts val="1200"/>
              </a:spcAft>
              <a:buClr>
                <a:schemeClr val="dk1"/>
              </a:buClr>
              <a:buSzPts val="1600"/>
              <a:buChar char="●"/>
            </a:pPr>
            <a:r>
              <a:rPr lang="en-US" sz="1600" b="1" dirty="0">
                <a:solidFill>
                  <a:schemeClr val="dk1"/>
                </a:solidFill>
                <a:highlight>
                  <a:srgbClr val="FFFFFF"/>
                </a:highlight>
              </a:rPr>
              <a:t>p &lt; 0.05 → Reject H₀</a:t>
            </a:r>
            <a:br>
              <a:rPr lang="en-US" sz="1600" b="1" dirty="0">
                <a:solidFill>
                  <a:schemeClr val="dk1"/>
                </a:solidFill>
                <a:highlight>
                  <a:srgbClr val="FFFFFF"/>
                </a:highlight>
              </a:rPr>
            </a:br>
            <a:r>
              <a:rPr lang="en-US" sz="1600" b="1" dirty="0">
                <a:solidFill>
                  <a:schemeClr val="dk1"/>
                </a:solidFill>
                <a:highlight>
                  <a:srgbClr val="FFFFFF"/>
                </a:highlight>
              </a:rPr>
              <a:t> ⇒ </a:t>
            </a:r>
            <a:r>
              <a:rPr lang="en-US" sz="1600" b="1" dirty="0">
                <a:solidFill>
                  <a:schemeClr val="dk1"/>
                </a:solidFill>
              </a:rPr>
              <a:t>The number of Active businesses is correlated with the </a:t>
            </a:r>
            <a:r>
              <a:rPr lang="en-US" sz="1600" b="1" dirty="0">
                <a:solidFill>
                  <a:schemeClr val="dk1"/>
                </a:solidFill>
                <a:highlight>
                  <a:srgbClr val="FFFFFF"/>
                </a:highlight>
              </a:rPr>
              <a:t>Population.</a:t>
            </a:r>
            <a:endParaRPr sz="1600" dirty="0"/>
          </a:p>
        </p:txBody>
      </p:sp>
      <p:sp>
        <p:nvSpPr>
          <p:cNvPr id="250" name="Google Shape;250;g3b12fe420c2_0_87"/>
          <p:cNvSpPr txBox="1"/>
          <p:nvPr/>
        </p:nvSpPr>
        <p:spPr>
          <a:xfrm>
            <a:off x="8118875" y="2675525"/>
            <a:ext cx="3437700" cy="2191339"/>
          </a:xfrm>
          <a:prstGeom prst="rect">
            <a:avLst/>
          </a:prstGeom>
          <a:noFill/>
          <a:ln>
            <a:noFill/>
          </a:ln>
        </p:spPr>
        <p:txBody>
          <a:bodyPr spcFirstLastPara="1" wrap="square" lIns="91425" tIns="91425" rIns="91425" bIns="91425" anchor="t" anchorCtr="0">
            <a:spAutoFit/>
          </a:bodyPr>
          <a:lstStyle/>
          <a:p>
            <a:pPr lvl="0">
              <a:lnSpc>
                <a:spcPct val="115000"/>
              </a:lnSpc>
              <a:spcBef>
                <a:spcPts val="1200"/>
              </a:spcBef>
              <a:spcAft>
                <a:spcPts val="1200"/>
              </a:spcAft>
            </a:pPr>
            <a:r>
              <a:rPr lang="en-US" sz="1600" b="1" u="sng" dirty="0">
                <a:solidFill>
                  <a:srgbClr val="7030A0"/>
                </a:solidFill>
                <a:highlight>
                  <a:srgbClr val="FFFFFF"/>
                </a:highlight>
              </a:rPr>
              <a:t>NOTE:</a:t>
            </a:r>
            <a:r>
              <a:rPr lang="en-US" sz="1600" b="1" dirty="0">
                <a:solidFill>
                  <a:srgbClr val="7030A0"/>
                </a:solidFill>
                <a:highlight>
                  <a:srgbClr val="FFFFFF"/>
                </a:highlight>
              </a:rPr>
              <a:t> </a:t>
            </a:r>
            <a:r>
              <a:rPr lang="en-US" sz="1600" dirty="0">
                <a:highlight>
                  <a:srgbClr val="FFFFFF"/>
                </a:highlight>
              </a:rPr>
              <a:t>There is a positive association between the population of a ZIP Code and the number of Active Businesses; larger populations are associated with higher business activity.</a:t>
            </a:r>
            <a:endParaRPr sz="1600" dirty="0"/>
          </a:p>
        </p:txBody>
      </p:sp>
      <p:pic>
        <p:nvPicPr>
          <p:cNvPr id="2" name="Picture 1" descr="A black text with black letters&#10;&#10;AI-generated content may be incorrect.">
            <a:extLst>
              <a:ext uri="{FF2B5EF4-FFF2-40B4-BE49-F238E27FC236}">
                <a16:creationId xmlns:a16="http://schemas.microsoft.com/office/drawing/2014/main" id="{E7A5FD70-0231-D421-8CC3-F475C85E5345}"/>
              </a:ext>
            </a:extLst>
          </p:cNvPr>
          <p:cNvPicPr>
            <a:picLocks noChangeAspect="1"/>
          </p:cNvPicPr>
          <p:nvPr/>
        </p:nvPicPr>
        <p:blipFill>
          <a:blip r:embed="rId3"/>
          <a:stretch>
            <a:fillRect/>
          </a:stretch>
        </p:blipFill>
        <p:spPr>
          <a:xfrm>
            <a:off x="1619075" y="1244889"/>
            <a:ext cx="2952750" cy="375285"/>
          </a:xfrm>
          <a:prstGeom prst="rect">
            <a:avLst/>
          </a:prstGeom>
        </p:spPr>
      </p:pic>
      <p:pic>
        <p:nvPicPr>
          <p:cNvPr id="3" name="Picture 2">
            <a:extLst>
              <a:ext uri="{FF2B5EF4-FFF2-40B4-BE49-F238E27FC236}">
                <a16:creationId xmlns:a16="http://schemas.microsoft.com/office/drawing/2014/main" id="{4FCF5A09-DB07-67C6-DB46-A60E8D4574DA}"/>
              </a:ext>
            </a:extLst>
          </p:cNvPr>
          <p:cNvPicPr>
            <a:picLocks noChangeAspect="1"/>
          </p:cNvPicPr>
          <p:nvPr/>
        </p:nvPicPr>
        <p:blipFill>
          <a:blip r:embed="rId4"/>
          <a:stretch>
            <a:fillRect/>
          </a:stretch>
        </p:blipFill>
        <p:spPr>
          <a:xfrm>
            <a:off x="1623711" y="1662057"/>
            <a:ext cx="4902200" cy="481330"/>
          </a:xfrm>
          <a:prstGeom prst="rect">
            <a:avLst/>
          </a:prstGeom>
        </p:spPr>
      </p:pic>
      <p:pic>
        <p:nvPicPr>
          <p:cNvPr id="1026" name="Picture 2">
            <a:extLst>
              <a:ext uri="{FF2B5EF4-FFF2-40B4-BE49-F238E27FC236}">
                <a16:creationId xmlns:a16="http://schemas.microsoft.com/office/drawing/2014/main" id="{C9211AD0-0CBF-D330-906D-39A368D227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6467" y="2340825"/>
            <a:ext cx="5466795" cy="3235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cxnSp>
        <p:nvCxnSpPr>
          <p:cNvPr id="255" name="Google Shape;255;g3b148cf25cd_0_107"/>
          <p:cNvCxnSpPr/>
          <p:nvPr/>
        </p:nvCxnSpPr>
        <p:spPr>
          <a:xfrm>
            <a:off x="713232" y="1031001"/>
            <a:ext cx="978900" cy="0"/>
          </a:xfrm>
          <a:prstGeom prst="straightConnector1">
            <a:avLst/>
          </a:prstGeom>
          <a:noFill/>
          <a:ln w="76200" cap="flat" cmpd="sng">
            <a:solidFill>
              <a:schemeClr val="accent1"/>
            </a:solidFill>
            <a:prstDash val="solid"/>
            <a:miter lim="800000"/>
            <a:headEnd type="none" w="sm" len="sm"/>
            <a:tailEnd type="none" w="sm" len="sm"/>
          </a:ln>
        </p:spPr>
      </p:cxnSp>
      <p:sp>
        <p:nvSpPr>
          <p:cNvPr id="256" name="Google Shape;256;g3b148cf25cd_0_107"/>
          <p:cNvSpPr/>
          <p:nvPr/>
        </p:nvSpPr>
        <p:spPr>
          <a:xfrm>
            <a:off x="-46750" y="0"/>
            <a:ext cx="52479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sp>
        <p:nvSpPr>
          <p:cNvPr id="257" name="Google Shape;257;g3b148cf25cd_0_107"/>
          <p:cNvSpPr txBox="1"/>
          <p:nvPr/>
        </p:nvSpPr>
        <p:spPr>
          <a:xfrm>
            <a:off x="0" y="38125"/>
            <a:ext cx="3271500" cy="462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000" b="1" u="sng">
                <a:solidFill>
                  <a:srgbClr val="E69138"/>
                </a:solidFill>
                <a:latin typeface="Play"/>
                <a:ea typeface="Play"/>
                <a:cs typeface="Play"/>
                <a:sym typeface="Play"/>
              </a:rPr>
              <a:t>Statistical Data Analysis</a:t>
            </a:r>
            <a:endParaRPr>
              <a:solidFill>
                <a:srgbClr val="E69138"/>
              </a:solidFill>
            </a:endParaRPr>
          </a:p>
        </p:txBody>
      </p:sp>
      <p:sp>
        <p:nvSpPr>
          <p:cNvPr id="258" name="Google Shape;258;g3b148cf25cd_0_107"/>
          <p:cNvSpPr txBox="1"/>
          <p:nvPr/>
        </p:nvSpPr>
        <p:spPr>
          <a:xfrm>
            <a:off x="205889" y="1085570"/>
            <a:ext cx="3322500" cy="2413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600" b="1">
                <a:solidFill>
                  <a:schemeClr val="dk1"/>
                </a:solidFill>
                <a:highlight>
                  <a:srgbClr val="FFFFFF"/>
                </a:highlight>
              </a:rPr>
              <a:t>K-Prototype </a:t>
            </a:r>
            <a:r>
              <a:rPr lang="en-US" sz="1600">
                <a:solidFill>
                  <a:schemeClr val="dk1"/>
                </a:solidFill>
                <a:highlight>
                  <a:srgbClr val="FFFFFF"/>
                </a:highlight>
              </a:rPr>
              <a:t>clustering was applied to capture patterns in both numeric (business_age, population, business_density) and categorical (NAICS sector, ownership type) features. Using the elbow method (see picture below), k=4 clusters were chosen. </a:t>
            </a:r>
            <a:endParaRPr sz="1600"/>
          </a:p>
        </p:txBody>
      </p:sp>
      <p:sp>
        <p:nvSpPr>
          <p:cNvPr id="259" name="Google Shape;259;g3b148cf25cd_0_107"/>
          <p:cNvSpPr txBox="1"/>
          <p:nvPr/>
        </p:nvSpPr>
        <p:spPr>
          <a:xfrm>
            <a:off x="43300" y="604565"/>
            <a:ext cx="2464200" cy="7755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600" b="1" u="sng" dirty="0">
                <a:solidFill>
                  <a:srgbClr val="7030A0"/>
                </a:solidFill>
                <a:highlight>
                  <a:srgbClr val="FFFFFF"/>
                </a:highlight>
              </a:rPr>
              <a:t>Clustering Techniques</a:t>
            </a:r>
            <a:endParaRPr sz="1600" b="1" u="sng" dirty="0">
              <a:solidFill>
                <a:srgbClr val="7030A0"/>
              </a:solidFill>
            </a:endParaRPr>
          </a:p>
        </p:txBody>
      </p:sp>
      <p:pic>
        <p:nvPicPr>
          <p:cNvPr id="260" name="Google Shape;260;g3b148cf25cd_0_107"/>
          <p:cNvPicPr preferRelativeResize="0"/>
          <p:nvPr/>
        </p:nvPicPr>
        <p:blipFill>
          <a:blip r:embed="rId3">
            <a:alphaModFix/>
          </a:blip>
          <a:stretch>
            <a:fillRect/>
          </a:stretch>
        </p:blipFill>
        <p:spPr>
          <a:xfrm>
            <a:off x="73848" y="3721276"/>
            <a:ext cx="3415150" cy="2209825"/>
          </a:xfrm>
          <a:prstGeom prst="rect">
            <a:avLst/>
          </a:prstGeom>
          <a:noFill/>
          <a:ln>
            <a:noFill/>
          </a:ln>
        </p:spPr>
      </p:pic>
      <p:pic>
        <p:nvPicPr>
          <p:cNvPr id="261" name="Google Shape;261;g3b148cf25cd_0_107"/>
          <p:cNvPicPr preferRelativeResize="0"/>
          <p:nvPr/>
        </p:nvPicPr>
        <p:blipFill>
          <a:blip r:embed="rId4">
            <a:alphaModFix/>
          </a:blip>
          <a:stretch>
            <a:fillRect/>
          </a:stretch>
        </p:blipFill>
        <p:spPr>
          <a:xfrm>
            <a:off x="3882725" y="984835"/>
            <a:ext cx="4252356" cy="3158400"/>
          </a:xfrm>
          <a:prstGeom prst="rect">
            <a:avLst/>
          </a:prstGeom>
          <a:noFill/>
          <a:ln>
            <a:noFill/>
          </a:ln>
        </p:spPr>
      </p:pic>
      <p:sp>
        <p:nvSpPr>
          <p:cNvPr id="262" name="Google Shape;262;g3b148cf25cd_0_107"/>
          <p:cNvSpPr txBox="1"/>
          <p:nvPr/>
        </p:nvSpPr>
        <p:spPr>
          <a:xfrm>
            <a:off x="4223538" y="61505"/>
            <a:ext cx="3744900" cy="1157210"/>
          </a:xfrm>
          <a:prstGeom prst="rect">
            <a:avLst/>
          </a:prstGeom>
          <a:noFill/>
          <a:ln>
            <a:noFill/>
          </a:ln>
        </p:spPr>
        <p:txBody>
          <a:bodyPr spcFirstLastPara="1" wrap="square" lIns="91425" tIns="91425" rIns="91425" bIns="91425" anchor="t" anchorCtr="0">
            <a:spAutoFit/>
          </a:bodyPr>
          <a:lstStyle/>
          <a:p>
            <a:pPr marL="0" lvl="0" indent="0" algn="ctr" rtl="0">
              <a:lnSpc>
                <a:spcPct val="135416"/>
              </a:lnSpc>
              <a:spcBef>
                <a:spcPts val="1200"/>
              </a:spcBef>
              <a:spcAft>
                <a:spcPts val="1200"/>
              </a:spcAft>
              <a:buNone/>
            </a:pPr>
            <a:r>
              <a:rPr lang="en-US" sz="1600" b="1" u="sng" dirty="0">
                <a:solidFill>
                  <a:srgbClr val="7030A0"/>
                </a:solidFill>
                <a:highlight>
                  <a:srgbClr val="FFFFFF"/>
                </a:highlight>
              </a:rPr>
              <a:t>Plot of quantitative metrics from each cluster:</a:t>
            </a:r>
            <a:endParaRPr sz="1600" dirty="0">
              <a:solidFill>
                <a:srgbClr val="7030A0"/>
              </a:solidFill>
            </a:endParaRPr>
          </a:p>
        </p:txBody>
      </p:sp>
      <p:sp>
        <p:nvSpPr>
          <p:cNvPr id="263" name="Google Shape;263;g3b148cf25cd_0_107"/>
          <p:cNvSpPr txBox="1"/>
          <p:nvPr/>
        </p:nvSpPr>
        <p:spPr>
          <a:xfrm>
            <a:off x="8235650" y="35111"/>
            <a:ext cx="4044600" cy="301618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1200"/>
              </a:spcBef>
              <a:spcAft>
                <a:spcPts val="0"/>
              </a:spcAft>
              <a:buNone/>
            </a:pPr>
            <a:r>
              <a:rPr lang="en-US" sz="1100" b="1" u="sng" dirty="0">
                <a:solidFill>
                  <a:srgbClr val="7030A0"/>
                </a:solidFill>
                <a:highlight>
                  <a:srgbClr val="FFFFFF"/>
                </a:highlight>
              </a:rPr>
              <a:t>Interpretation of clusters</a:t>
            </a:r>
            <a:endParaRPr sz="1100" b="1" u="sng" dirty="0">
              <a:solidFill>
                <a:srgbClr val="7030A0"/>
              </a:solidFill>
              <a:highlight>
                <a:srgbClr val="FFFFFF"/>
              </a:highlight>
            </a:endParaRPr>
          </a:p>
          <a:p>
            <a:pPr marL="0" lvl="0" indent="0" algn="l" rtl="0">
              <a:lnSpc>
                <a:spcPct val="100000"/>
              </a:lnSpc>
              <a:spcBef>
                <a:spcPts val="1200"/>
              </a:spcBef>
              <a:spcAft>
                <a:spcPts val="0"/>
              </a:spcAft>
              <a:buNone/>
            </a:pPr>
            <a:r>
              <a:rPr lang="en-US" sz="1100" b="1" dirty="0">
                <a:solidFill>
                  <a:srgbClr val="4878D0"/>
                </a:solidFill>
                <a:highlight>
                  <a:srgbClr val="FFFFFF"/>
                </a:highlight>
              </a:rPr>
              <a:t>0.       Cluster 0:</a:t>
            </a:r>
            <a:endParaRPr sz="1100" dirty="0">
              <a:solidFill>
                <a:srgbClr val="4878D0"/>
              </a:solidFill>
              <a:highlight>
                <a:srgbClr val="FFFFFF"/>
              </a:highlight>
            </a:endParaRPr>
          </a:p>
          <a:p>
            <a:pPr marL="914400" lvl="1" indent="-298450" algn="l" rtl="0">
              <a:lnSpc>
                <a:spcPct val="100000"/>
              </a:lnSpc>
              <a:spcBef>
                <a:spcPts val="0"/>
              </a:spcBef>
              <a:spcAft>
                <a:spcPts val="0"/>
              </a:spcAft>
              <a:buClr>
                <a:schemeClr val="dk1"/>
              </a:buClr>
              <a:buSzPts val="1100"/>
              <a:buChar char="○"/>
            </a:pPr>
            <a:r>
              <a:rPr lang="en-US" sz="1100" b="1" dirty="0">
                <a:solidFill>
                  <a:schemeClr val="dk1"/>
                </a:solidFill>
                <a:highlight>
                  <a:srgbClr val="FFFFFF"/>
                </a:highlight>
              </a:rPr>
              <a:t>Older businesses</a:t>
            </a:r>
            <a:r>
              <a:rPr lang="en-US" sz="1100" dirty="0">
                <a:solidFill>
                  <a:schemeClr val="dk1"/>
                </a:solidFill>
                <a:highlight>
                  <a:srgbClr val="FFFFFF"/>
                </a:highlight>
              </a:rPr>
              <a:t> (positive </a:t>
            </a:r>
            <a:r>
              <a:rPr lang="en-US" sz="1100" dirty="0" err="1">
                <a:solidFill>
                  <a:schemeClr val="dk1"/>
                </a:solidFill>
                <a:highlight>
                  <a:srgbClr val="FFFFFF"/>
                </a:highlight>
              </a:rPr>
              <a:t>business_age</a:t>
            </a:r>
            <a:r>
              <a:rPr lang="en-US" sz="1100" dirty="0">
                <a:solidFill>
                  <a:schemeClr val="dk1"/>
                </a:solidFill>
                <a:highlight>
                  <a:srgbClr val="FFFFFF"/>
                </a:highlight>
              </a:rPr>
              <a:t>)</a:t>
            </a:r>
            <a:endParaRPr sz="1100" dirty="0">
              <a:solidFill>
                <a:schemeClr val="dk1"/>
              </a:solidFill>
              <a:highlight>
                <a:srgbClr val="FFFFFF"/>
              </a:highlight>
            </a:endParaRPr>
          </a:p>
          <a:p>
            <a:pPr marL="914400" lvl="1" indent="-298450" algn="l" rtl="0">
              <a:lnSpc>
                <a:spcPct val="100000"/>
              </a:lnSpc>
              <a:spcBef>
                <a:spcPts val="0"/>
              </a:spcBef>
              <a:spcAft>
                <a:spcPts val="0"/>
              </a:spcAft>
              <a:buClr>
                <a:schemeClr val="dk1"/>
              </a:buClr>
              <a:buSzPts val="1100"/>
              <a:buChar char="○"/>
            </a:pPr>
            <a:r>
              <a:rPr lang="en-US" sz="1100" dirty="0">
                <a:solidFill>
                  <a:schemeClr val="dk1"/>
                </a:solidFill>
                <a:highlight>
                  <a:srgbClr val="FFFFFF"/>
                </a:highlight>
              </a:rPr>
              <a:t>Slightly </a:t>
            </a:r>
            <a:r>
              <a:rPr lang="en-US" sz="1100" b="1" dirty="0">
                <a:solidFill>
                  <a:schemeClr val="dk1"/>
                </a:solidFill>
                <a:highlight>
                  <a:srgbClr val="FFFFFF"/>
                </a:highlight>
              </a:rPr>
              <a:t>below-average population and density</a:t>
            </a:r>
            <a:endParaRPr sz="1100" dirty="0">
              <a:solidFill>
                <a:schemeClr val="dk1"/>
              </a:solidFill>
              <a:highlight>
                <a:srgbClr val="FFFFFF"/>
              </a:highlight>
            </a:endParaRPr>
          </a:p>
          <a:p>
            <a:pPr marL="914400" lvl="1" indent="-298450" algn="l" rtl="0">
              <a:lnSpc>
                <a:spcPct val="100000"/>
              </a:lnSpc>
              <a:spcBef>
                <a:spcPts val="0"/>
              </a:spcBef>
              <a:spcAft>
                <a:spcPts val="0"/>
              </a:spcAft>
              <a:buClr>
                <a:schemeClr val="dk1"/>
              </a:buClr>
              <a:buSzPts val="1100"/>
              <a:buChar char="○"/>
            </a:pPr>
            <a:r>
              <a:rPr lang="en-US" sz="1100" dirty="0">
                <a:solidFill>
                  <a:schemeClr val="dk1"/>
                </a:solidFill>
                <a:highlight>
                  <a:srgbClr val="FFFFFF"/>
                </a:highlight>
              </a:rPr>
              <a:t>Predominantly </a:t>
            </a:r>
            <a:r>
              <a:rPr lang="en-US" sz="1100" b="1" dirty="0">
                <a:solidFill>
                  <a:schemeClr val="dk1"/>
                </a:solidFill>
                <a:highlight>
                  <a:srgbClr val="FFFFFF"/>
                </a:highlight>
              </a:rPr>
              <a:t>professional services</a:t>
            </a:r>
            <a:r>
              <a:rPr lang="en-US" sz="1100" dirty="0">
                <a:solidFill>
                  <a:schemeClr val="dk1"/>
                </a:solidFill>
                <a:highlight>
                  <a:srgbClr val="FFFFFF"/>
                </a:highlight>
              </a:rPr>
              <a:t>, owned as </a:t>
            </a:r>
            <a:r>
              <a:rPr lang="en-US" sz="1100" b="1" dirty="0">
                <a:solidFill>
                  <a:schemeClr val="dk1"/>
                </a:solidFill>
                <a:highlight>
                  <a:srgbClr val="FFFFFF"/>
                </a:highlight>
              </a:rPr>
              <a:t>sole proprietorships</a:t>
            </a:r>
            <a:endParaRPr sz="1100" dirty="0">
              <a:solidFill>
                <a:schemeClr val="dk1"/>
              </a:solidFill>
              <a:highlight>
                <a:srgbClr val="FFFFFF"/>
              </a:highlight>
            </a:endParaRPr>
          </a:p>
          <a:p>
            <a:pPr marL="0" lvl="0" indent="0" algn="l" rtl="0">
              <a:lnSpc>
                <a:spcPct val="100000"/>
              </a:lnSpc>
              <a:spcBef>
                <a:spcPts val="1200"/>
              </a:spcBef>
              <a:spcAft>
                <a:spcPts val="0"/>
              </a:spcAft>
              <a:buNone/>
            </a:pPr>
            <a:r>
              <a:rPr lang="en-US" sz="1100" b="1" dirty="0">
                <a:solidFill>
                  <a:srgbClr val="EE854A"/>
                </a:solidFill>
                <a:highlight>
                  <a:srgbClr val="FFFFFF"/>
                </a:highlight>
              </a:rPr>
              <a:t>1.       Cluster 1:</a:t>
            </a:r>
            <a:endParaRPr sz="1100" dirty="0">
              <a:solidFill>
                <a:srgbClr val="EE854A"/>
              </a:solidFill>
              <a:highlight>
                <a:srgbClr val="FFFFFF"/>
              </a:highlight>
            </a:endParaRPr>
          </a:p>
          <a:p>
            <a:pPr marL="914400" lvl="1" indent="-298450" algn="l" rtl="0">
              <a:lnSpc>
                <a:spcPct val="100000"/>
              </a:lnSpc>
              <a:spcBef>
                <a:spcPts val="0"/>
              </a:spcBef>
              <a:spcAft>
                <a:spcPts val="0"/>
              </a:spcAft>
              <a:buClr>
                <a:schemeClr val="dk1"/>
              </a:buClr>
              <a:buSzPts val="1100"/>
              <a:buChar char="○"/>
            </a:pPr>
            <a:r>
              <a:rPr lang="en-US" sz="1100" b="1" dirty="0">
                <a:solidFill>
                  <a:schemeClr val="dk1"/>
                </a:solidFill>
                <a:highlight>
                  <a:srgbClr val="FFFFFF"/>
                </a:highlight>
              </a:rPr>
              <a:t>Slightly younger businesses</a:t>
            </a:r>
            <a:endParaRPr sz="1100" dirty="0">
              <a:solidFill>
                <a:schemeClr val="dk1"/>
              </a:solidFill>
              <a:highlight>
                <a:srgbClr val="FFFFFF"/>
              </a:highlight>
            </a:endParaRPr>
          </a:p>
          <a:p>
            <a:pPr marL="914400" lvl="1" indent="-298450" algn="l" rtl="0">
              <a:lnSpc>
                <a:spcPct val="100000"/>
              </a:lnSpc>
              <a:spcBef>
                <a:spcPts val="0"/>
              </a:spcBef>
              <a:spcAft>
                <a:spcPts val="0"/>
              </a:spcAft>
              <a:buClr>
                <a:schemeClr val="dk1"/>
              </a:buClr>
              <a:buSzPts val="1100"/>
              <a:buChar char="○"/>
            </a:pPr>
            <a:r>
              <a:rPr lang="en-US" sz="1100" dirty="0">
                <a:solidFill>
                  <a:schemeClr val="dk1"/>
                </a:solidFill>
                <a:highlight>
                  <a:srgbClr val="FFFFFF"/>
                </a:highlight>
              </a:rPr>
              <a:t>Lower-than-average population and density</a:t>
            </a:r>
            <a:endParaRPr sz="1100" dirty="0">
              <a:solidFill>
                <a:schemeClr val="dk1"/>
              </a:solidFill>
              <a:highlight>
                <a:srgbClr val="FFFFFF"/>
              </a:highlight>
            </a:endParaRPr>
          </a:p>
          <a:p>
            <a:pPr marL="914400" lvl="1" indent="-298450" algn="l" rtl="0">
              <a:lnSpc>
                <a:spcPct val="100000"/>
              </a:lnSpc>
              <a:spcBef>
                <a:spcPts val="0"/>
              </a:spcBef>
              <a:spcAft>
                <a:spcPts val="0"/>
              </a:spcAft>
              <a:buClr>
                <a:schemeClr val="dk1"/>
              </a:buClr>
              <a:buSzPts val="1100"/>
              <a:buFont typeface="Courier New"/>
              <a:buChar char="○"/>
            </a:pPr>
            <a:r>
              <a:rPr lang="en-US" sz="1100" dirty="0">
                <a:solidFill>
                  <a:schemeClr val="dk1"/>
                </a:solidFill>
                <a:highlight>
                  <a:srgbClr val="FFFFFF"/>
                </a:highlight>
              </a:rPr>
              <a:t>Also, professional services, mostly </a:t>
            </a:r>
            <a:r>
              <a:rPr lang="en-US" sz="1100" b="1" dirty="0">
                <a:solidFill>
                  <a:schemeClr val="dk1"/>
                </a:solidFill>
                <a:highlight>
                  <a:srgbClr val="FFFFFF"/>
                </a:highlight>
              </a:rPr>
              <a:t>sole proprietorships</a:t>
            </a:r>
            <a:endParaRPr sz="1100" dirty="0">
              <a:solidFill>
                <a:schemeClr val="dk1"/>
              </a:solidFill>
              <a:highlight>
                <a:srgbClr val="FFFFFF"/>
              </a:highlight>
              <a:latin typeface="Courier New"/>
              <a:ea typeface="Courier New"/>
              <a:cs typeface="Courier New"/>
              <a:sym typeface="Courier New"/>
            </a:endParaRPr>
          </a:p>
          <a:p>
            <a:pPr marL="914400" lvl="1" indent="-298450" algn="l" rtl="0">
              <a:lnSpc>
                <a:spcPct val="100000"/>
              </a:lnSpc>
              <a:spcBef>
                <a:spcPts val="0"/>
              </a:spcBef>
              <a:spcAft>
                <a:spcPts val="0"/>
              </a:spcAft>
              <a:buClr>
                <a:schemeClr val="dk1"/>
              </a:buClr>
              <a:buSzPts val="1100"/>
              <a:buFont typeface="Courier New"/>
              <a:buChar char="○"/>
            </a:pPr>
            <a:r>
              <a:rPr lang="en-US" sz="1100" dirty="0">
                <a:solidFill>
                  <a:schemeClr val="dk1"/>
                </a:solidFill>
                <a:highlight>
                  <a:srgbClr val="FFFFFF"/>
                </a:highlight>
              </a:rPr>
              <a:t>Could represent </a:t>
            </a:r>
            <a:r>
              <a:rPr lang="en-US" sz="1100" b="1" dirty="0">
                <a:solidFill>
                  <a:schemeClr val="dk1"/>
                </a:solidFill>
                <a:highlight>
                  <a:srgbClr val="FFFFFF"/>
                </a:highlight>
              </a:rPr>
              <a:t>small-scale professional startups</a:t>
            </a:r>
            <a:endParaRPr sz="1100" dirty="0">
              <a:solidFill>
                <a:schemeClr val="dk1"/>
              </a:solidFill>
              <a:highlight>
                <a:srgbClr val="FFFFFF"/>
              </a:highlight>
              <a:latin typeface="Courier New"/>
              <a:ea typeface="Courier New"/>
              <a:cs typeface="Courier New"/>
              <a:sym typeface="Courier New"/>
            </a:endParaRPr>
          </a:p>
        </p:txBody>
      </p:sp>
      <p:sp>
        <p:nvSpPr>
          <p:cNvPr id="264" name="Google Shape;264;g3b148cf25cd_0_107"/>
          <p:cNvSpPr txBox="1"/>
          <p:nvPr/>
        </p:nvSpPr>
        <p:spPr>
          <a:xfrm>
            <a:off x="8235641" y="2897998"/>
            <a:ext cx="3670200" cy="2385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1100" b="1">
                <a:solidFill>
                  <a:srgbClr val="6ACC64"/>
                </a:solidFill>
                <a:highlight>
                  <a:srgbClr val="FFFFFF"/>
                </a:highlight>
              </a:rPr>
              <a:t>2.        Cluster 2:</a:t>
            </a:r>
            <a:endParaRPr sz="1100">
              <a:solidFill>
                <a:srgbClr val="6ACC64"/>
              </a:solidFill>
              <a:highlight>
                <a:srgbClr val="FFFFFF"/>
              </a:highlight>
            </a:endParaRPr>
          </a:p>
          <a:p>
            <a:pPr marL="914400" lvl="1" indent="-298450" algn="l" rtl="0">
              <a:lnSpc>
                <a:spcPct val="100000"/>
              </a:lnSpc>
              <a:spcBef>
                <a:spcPts val="0"/>
              </a:spcBef>
              <a:spcAft>
                <a:spcPts val="0"/>
              </a:spcAft>
              <a:buClr>
                <a:schemeClr val="dk1"/>
              </a:buClr>
              <a:buSzPts val="1100"/>
              <a:buChar char="○"/>
            </a:pPr>
            <a:r>
              <a:rPr lang="en-US" sz="1100" b="1">
                <a:solidFill>
                  <a:schemeClr val="dk1"/>
                </a:solidFill>
                <a:highlight>
                  <a:srgbClr val="FFFFFF"/>
                </a:highlight>
              </a:rPr>
              <a:t>Moderate-aged businesses</a:t>
            </a:r>
            <a:endParaRPr sz="1100">
              <a:solidFill>
                <a:schemeClr val="dk1"/>
              </a:solidFill>
              <a:highlight>
                <a:srgbClr val="FFFFFF"/>
              </a:highlight>
            </a:endParaRPr>
          </a:p>
          <a:p>
            <a:pPr marL="914400" lvl="1" indent="-298450" algn="l" rtl="0">
              <a:lnSpc>
                <a:spcPct val="100000"/>
              </a:lnSpc>
              <a:spcBef>
                <a:spcPts val="0"/>
              </a:spcBef>
              <a:spcAft>
                <a:spcPts val="0"/>
              </a:spcAft>
              <a:buClr>
                <a:schemeClr val="dk1"/>
              </a:buClr>
              <a:buSzPts val="1100"/>
              <a:buFont typeface="Courier New"/>
              <a:buChar char="○"/>
            </a:pPr>
            <a:r>
              <a:rPr lang="en-US" sz="1100">
                <a:solidFill>
                  <a:schemeClr val="dk1"/>
                </a:solidFill>
                <a:highlight>
                  <a:srgbClr val="FFFFFF"/>
                </a:highlight>
              </a:rPr>
              <a:t>Located in </a:t>
            </a:r>
            <a:r>
              <a:rPr lang="en-US" sz="1100" b="1">
                <a:solidFill>
                  <a:schemeClr val="dk1"/>
                </a:solidFill>
                <a:highlight>
                  <a:srgbClr val="FFFFFF"/>
                </a:highlight>
              </a:rPr>
              <a:t>low-population areas</a:t>
            </a:r>
            <a:endParaRPr sz="1100">
              <a:solidFill>
                <a:schemeClr val="dk1"/>
              </a:solidFill>
              <a:highlight>
                <a:srgbClr val="FFFFFF"/>
              </a:highlight>
              <a:latin typeface="Courier New"/>
              <a:ea typeface="Courier New"/>
              <a:cs typeface="Courier New"/>
              <a:sym typeface="Courier New"/>
            </a:endParaRPr>
          </a:p>
          <a:p>
            <a:pPr marL="914400" lvl="1" indent="-298450" algn="l" rtl="0">
              <a:lnSpc>
                <a:spcPct val="100000"/>
              </a:lnSpc>
              <a:spcBef>
                <a:spcPts val="0"/>
              </a:spcBef>
              <a:spcAft>
                <a:spcPts val="0"/>
              </a:spcAft>
              <a:buClr>
                <a:schemeClr val="dk1"/>
              </a:buClr>
              <a:buSzPts val="1100"/>
              <a:buFont typeface="Courier New"/>
              <a:buChar char="○"/>
            </a:pPr>
            <a:r>
              <a:rPr lang="en-US" sz="1100" b="1">
                <a:solidFill>
                  <a:schemeClr val="dk1"/>
                </a:solidFill>
                <a:highlight>
                  <a:srgbClr val="FFFFFF"/>
                </a:highlight>
              </a:rPr>
              <a:t>Very high business density</a:t>
            </a:r>
            <a:r>
              <a:rPr lang="en-US" sz="1100">
                <a:solidFill>
                  <a:schemeClr val="dk1"/>
                </a:solidFill>
                <a:highlight>
                  <a:srgbClr val="FFFFFF"/>
                </a:highlight>
              </a:rPr>
              <a:t> → possibly industrial or corporate hubs</a:t>
            </a:r>
            <a:endParaRPr sz="1100">
              <a:solidFill>
                <a:schemeClr val="dk1"/>
              </a:solidFill>
              <a:highlight>
                <a:srgbClr val="FFFFFF"/>
              </a:highlight>
              <a:latin typeface="Courier New"/>
              <a:ea typeface="Courier New"/>
              <a:cs typeface="Courier New"/>
              <a:sym typeface="Courier New"/>
            </a:endParaRPr>
          </a:p>
          <a:p>
            <a:pPr marL="914400" lvl="1" indent="-298450" algn="l" rtl="0">
              <a:lnSpc>
                <a:spcPct val="100000"/>
              </a:lnSpc>
              <a:spcBef>
                <a:spcPts val="0"/>
              </a:spcBef>
              <a:spcAft>
                <a:spcPts val="0"/>
              </a:spcAft>
              <a:buClr>
                <a:schemeClr val="dk1"/>
              </a:buClr>
              <a:buSzPts val="1100"/>
              <a:buFont typeface="Courier New"/>
              <a:buChar char="○"/>
            </a:pPr>
            <a:r>
              <a:rPr lang="en-US" sz="1100">
                <a:solidFill>
                  <a:schemeClr val="dk1"/>
                </a:solidFill>
                <a:highlight>
                  <a:srgbClr val="FFFFFF"/>
                </a:highlight>
              </a:rPr>
              <a:t>Most businesses are </a:t>
            </a:r>
            <a:r>
              <a:rPr lang="en-US" sz="1100" b="1">
                <a:solidFill>
                  <a:schemeClr val="dk1"/>
                </a:solidFill>
                <a:highlight>
                  <a:srgbClr val="FFFFFF"/>
                </a:highlight>
              </a:rPr>
              <a:t>corporations</a:t>
            </a:r>
            <a:br>
              <a:rPr lang="en-US" sz="1100" b="1">
                <a:solidFill>
                  <a:schemeClr val="dk1"/>
                </a:solidFill>
                <a:highlight>
                  <a:srgbClr val="FFFFFF"/>
                </a:highlight>
              </a:rPr>
            </a:br>
            <a:endParaRPr sz="1100">
              <a:solidFill>
                <a:schemeClr val="dk1"/>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US" sz="1100" b="1">
                <a:solidFill>
                  <a:srgbClr val="D65F5E"/>
                </a:solidFill>
                <a:highlight>
                  <a:srgbClr val="FFFFFF"/>
                </a:highlight>
              </a:rPr>
              <a:t>3.        Cluster 3:</a:t>
            </a:r>
            <a:endParaRPr sz="1100">
              <a:solidFill>
                <a:srgbClr val="D65F5E"/>
              </a:solidFill>
              <a:highlight>
                <a:srgbClr val="FFFFFF"/>
              </a:highlight>
            </a:endParaRPr>
          </a:p>
          <a:p>
            <a:pPr marL="914400" lvl="1" indent="-298450" algn="l" rtl="0">
              <a:lnSpc>
                <a:spcPct val="100000"/>
              </a:lnSpc>
              <a:spcBef>
                <a:spcPts val="0"/>
              </a:spcBef>
              <a:spcAft>
                <a:spcPts val="0"/>
              </a:spcAft>
              <a:buClr>
                <a:schemeClr val="dk1"/>
              </a:buClr>
              <a:buSzPts val="1100"/>
              <a:buChar char="○"/>
            </a:pPr>
            <a:r>
              <a:rPr lang="en-US" sz="1100" b="1">
                <a:solidFill>
                  <a:schemeClr val="dk1"/>
                </a:solidFill>
                <a:highlight>
                  <a:srgbClr val="FFFFFF"/>
                </a:highlight>
              </a:rPr>
              <a:t>Slightly younger businesses</a:t>
            </a:r>
            <a:endParaRPr sz="1100">
              <a:solidFill>
                <a:schemeClr val="dk1"/>
              </a:solidFill>
              <a:highlight>
                <a:srgbClr val="FFFFFF"/>
              </a:highlight>
            </a:endParaRPr>
          </a:p>
          <a:p>
            <a:pPr marL="914400" lvl="1" indent="-298450" algn="l" rtl="0">
              <a:lnSpc>
                <a:spcPct val="100000"/>
              </a:lnSpc>
              <a:spcBef>
                <a:spcPts val="0"/>
              </a:spcBef>
              <a:spcAft>
                <a:spcPts val="0"/>
              </a:spcAft>
              <a:buClr>
                <a:schemeClr val="dk1"/>
              </a:buClr>
              <a:buSzPts val="1100"/>
              <a:buFont typeface="Courier New"/>
              <a:buChar char="○"/>
            </a:pPr>
            <a:r>
              <a:rPr lang="en-US" sz="1100">
                <a:solidFill>
                  <a:schemeClr val="dk1"/>
                </a:solidFill>
                <a:highlight>
                  <a:srgbClr val="FFFFFF"/>
                </a:highlight>
              </a:rPr>
              <a:t>Found in </a:t>
            </a:r>
            <a:r>
              <a:rPr lang="en-US" sz="1100" b="1">
                <a:solidFill>
                  <a:schemeClr val="dk1"/>
                </a:solidFill>
                <a:highlight>
                  <a:srgbClr val="FFFFFF"/>
                </a:highlight>
              </a:rPr>
              <a:t>higher-population areas</a:t>
            </a:r>
            <a:endParaRPr sz="1100">
              <a:solidFill>
                <a:schemeClr val="dk1"/>
              </a:solidFill>
              <a:highlight>
                <a:srgbClr val="FFFFFF"/>
              </a:highlight>
              <a:latin typeface="Courier New"/>
              <a:ea typeface="Courier New"/>
              <a:cs typeface="Courier New"/>
              <a:sym typeface="Courier New"/>
            </a:endParaRPr>
          </a:p>
          <a:p>
            <a:pPr marL="914400" lvl="1" indent="-298450" algn="l" rtl="0">
              <a:lnSpc>
                <a:spcPct val="100000"/>
              </a:lnSpc>
              <a:spcBef>
                <a:spcPts val="0"/>
              </a:spcBef>
              <a:spcAft>
                <a:spcPts val="0"/>
              </a:spcAft>
              <a:buClr>
                <a:schemeClr val="dk1"/>
              </a:buClr>
              <a:buSzPts val="1100"/>
              <a:buChar char="○"/>
            </a:pPr>
            <a:r>
              <a:rPr lang="en-US" sz="1100">
                <a:solidFill>
                  <a:schemeClr val="dk1"/>
                </a:solidFill>
                <a:highlight>
                  <a:srgbClr val="FFFFFF"/>
                </a:highlight>
              </a:rPr>
              <a:t>Lower business density</a:t>
            </a:r>
            <a:endParaRPr sz="1100">
              <a:solidFill>
                <a:schemeClr val="dk1"/>
              </a:solidFill>
              <a:highlight>
                <a:srgbClr val="FFFFFF"/>
              </a:highlight>
            </a:endParaRPr>
          </a:p>
          <a:p>
            <a:pPr marL="914400" lvl="1" indent="-298450" algn="l" rtl="0">
              <a:lnSpc>
                <a:spcPct val="100000"/>
              </a:lnSpc>
              <a:spcBef>
                <a:spcPts val="0"/>
              </a:spcBef>
              <a:spcAft>
                <a:spcPts val="0"/>
              </a:spcAft>
              <a:buClr>
                <a:schemeClr val="dk1"/>
              </a:buClr>
              <a:buSzPts val="1100"/>
              <a:buFont typeface="Courier New"/>
              <a:buChar char="○"/>
            </a:pPr>
            <a:r>
              <a:rPr lang="en-US" sz="1100">
                <a:solidFill>
                  <a:schemeClr val="dk1"/>
                </a:solidFill>
                <a:highlight>
                  <a:srgbClr val="FFFFFF"/>
                </a:highlight>
              </a:rPr>
              <a:t>Belongs mainly to the </a:t>
            </a:r>
            <a:r>
              <a:rPr lang="en-US" sz="1100" b="1">
                <a:solidFill>
                  <a:schemeClr val="dk1"/>
                </a:solidFill>
                <a:highlight>
                  <a:srgbClr val="FFFFFF"/>
                </a:highlight>
              </a:rPr>
              <a:t>retail sector</a:t>
            </a:r>
            <a:endParaRPr sz="1100">
              <a:solidFill>
                <a:schemeClr val="dk1"/>
              </a:solidFill>
              <a:highlight>
                <a:srgbClr val="FFFFFF"/>
              </a:highlight>
              <a:latin typeface="Courier New"/>
              <a:ea typeface="Courier New"/>
              <a:cs typeface="Courier New"/>
              <a:sym typeface="Courier New"/>
            </a:endParaRPr>
          </a:p>
          <a:p>
            <a:pPr marL="914400" lvl="1" indent="-298450" algn="l" rtl="0">
              <a:lnSpc>
                <a:spcPct val="100000"/>
              </a:lnSpc>
              <a:spcBef>
                <a:spcPts val="0"/>
              </a:spcBef>
              <a:spcAft>
                <a:spcPts val="1200"/>
              </a:spcAft>
              <a:buClr>
                <a:schemeClr val="dk1"/>
              </a:buClr>
              <a:buSzPts val="1100"/>
              <a:buFont typeface="Courier New"/>
              <a:buChar char="○"/>
            </a:pPr>
            <a:r>
              <a:rPr lang="en-US" sz="1100">
                <a:solidFill>
                  <a:schemeClr val="dk1"/>
                </a:solidFill>
                <a:highlight>
                  <a:srgbClr val="FFFFFF"/>
                </a:highlight>
              </a:rPr>
              <a:t>Mostly </a:t>
            </a:r>
            <a:r>
              <a:rPr lang="en-US" sz="1100" b="1">
                <a:solidFill>
                  <a:schemeClr val="dk1"/>
                </a:solidFill>
                <a:highlight>
                  <a:srgbClr val="FFFFFF"/>
                </a:highlight>
              </a:rPr>
              <a:t>sole proprietorships</a:t>
            </a:r>
            <a:endParaRPr/>
          </a:p>
        </p:txBody>
      </p:sp>
      <p:sp>
        <p:nvSpPr>
          <p:cNvPr id="265" name="Google Shape;265;g3b148cf25cd_0_107"/>
          <p:cNvSpPr txBox="1"/>
          <p:nvPr/>
        </p:nvSpPr>
        <p:spPr>
          <a:xfrm>
            <a:off x="4639650" y="4064925"/>
            <a:ext cx="2912700" cy="1231076"/>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None/>
            </a:pPr>
            <a:r>
              <a:rPr lang="en-US" sz="1200" b="1" u="sng" dirty="0">
                <a:solidFill>
                  <a:srgbClr val="7030A0"/>
                </a:solidFill>
                <a:highlight>
                  <a:srgbClr val="FFFFFF"/>
                </a:highlight>
              </a:rPr>
              <a:t>Numerical Variables in the Plot:</a:t>
            </a:r>
            <a:endParaRPr sz="1200" b="1" u="sng" dirty="0">
              <a:solidFill>
                <a:srgbClr val="7030A0"/>
              </a:solidFill>
              <a:highlight>
                <a:srgbClr val="FFFFFF"/>
              </a:highlight>
            </a:endParaRPr>
          </a:p>
          <a:p>
            <a:pPr marL="457200" lvl="0" indent="-304800" algn="l" rtl="0">
              <a:lnSpc>
                <a:spcPct val="100000"/>
              </a:lnSpc>
              <a:spcBef>
                <a:spcPts val="1200"/>
              </a:spcBef>
              <a:spcAft>
                <a:spcPts val="0"/>
              </a:spcAft>
              <a:buClr>
                <a:schemeClr val="dk1"/>
              </a:buClr>
              <a:buSzPts val="1200"/>
              <a:buChar char="●"/>
            </a:pPr>
            <a:r>
              <a:rPr lang="en-US" sz="1200" dirty="0" err="1">
                <a:solidFill>
                  <a:schemeClr val="dk1"/>
                </a:solidFill>
                <a:highlight>
                  <a:srgbClr val="FFFFFF"/>
                </a:highlight>
              </a:rPr>
              <a:t>business_age</a:t>
            </a:r>
            <a:endParaRPr sz="1200" dirty="0">
              <a:solidFill>
                <a:schemeClr val="dk1"/>
              </a:solidFill>
              <a:highlight>
                <a:srgbClr val="FFFFFF"/>
              </a:highlight>
            </a:endParaRPr>
          </a:p>
          <a:p>
            <a:pPr marL="457200" lvl="0" indent="-304800" algn="l" rtl="0">
              <a:lnSpc>
                <a:spcPct val="100000"/>
              </a:lnSpc>
              <a:spcBef>
                <a:spcPts val="0"/>
              </a:spcBef>
              <a:spcAft>
                <a:spcPts val="0"/>
              </a:spcAft>
              <a:buClr>
                <a:schemeClr val="dk1"/>
              </a:buClr>
              <a:buSzPts val="1200"/>
              <a:buChar char="●"/>
            </a:pPr>
            <a:r>
              <a:rPr lang="en-US" sz="1200" dirty="0">
                <a:solidFill>
                  <a:schemeClr val="dk1"/>
                </a:solidFill>
                <a:highlight>
                  <a:srgbClr val="FFFFFF"/>
                </a:highlight>
              </a:rPr>
              <a:t>population</a:t>
            </a:r>
            <a:endParaRPr sz="1200" dirty="0">
              <a:solidFill>
                <a:schemeClr val="dk1"/>
              </a:solidFill>
              <a:highlight>
                <a:srgbClr val="FFFFFF"/>
              </a:highlight>
            </a:endParaRPr>
          </a:p>
          <a:p>
            <a:pPr marL="457200" lvl="0" indent="-304800" algn="l" rtl="0">
              <a:lnSpc>
                <a:spcPct val="100000"/>
              </a:lnSpc>
              <a:spcBef>
                <a:spcPts val="0"/>
              </a:spcBef>
              <a:spcAft>
                <a:spcPts val="0"/>
              </a:spcAft>
              <a:buClr>
                <a:schemeClr val="dk1"/>
              </a:buClr>
              <a:buSzPts val="1200"/>
              <a:buChar char="●"/>
            </a:pPr>
            <a:r>
              <a:rPr lang="en-US" sz="1200" dirty="0" err="1">
                <a:solidFill>
                  <a:schemeClr val="dk1"/>
                </a:solidFill>
                <a:highlight>
                  <a:srgbClr val="FFFFFF"/>
                </a:highlight>
              </a:rPr>
              <a:t>business_density</a:t>
            </a:r>
            <a:endParaRPr sz="1200" dirty="0"/>
          </a:p>
        </p:txBody>
      </p:sp>
      <p:pic>
        <p:nvPicPr>
          <p:cNvPr id="266" name="Google Shape;266;g3b148cf25cd_0_107"/>
          <p:cNvPicPr preferRelativeResize="0"/>
          <p:nvPr/>
        </p:nvPicPr>
        <p:blipFill>
          <a:blip r:embed="rId5">
            <a:alphaModFix/>
          </a:blip>
          <a:stretch>
            <a:fillRect/>
          </a:stretch>
        </p:blipFill>
        <p:spPr>
          <a:xfrm>
            <a:off x="3700057" y="5416741"/>
            <a:ext cx="8315049" cy="1289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cxnSp>
        <p:nvCxnSpPr>
          <p:cNvPr id="271" name="Google Shape;271;g3b12fe420c2_0_246"/>
          <p:cNvCxnSpPr/>
          <p:nvPr/>
        </p:nvCxnSpPr>
        <p:spPr>
          <a:xfrm>
            <a:off x="713232" y="1031001"/>
            <a:ext cx="978900" cy="0"/>
          </a:xfrm>
          <a:prstGeom prst="straightConnector1">
            <a:avLst/>
          </a:prstGeom>
          <a:noFill/>
          <a:ln w="76200" cap="flat" cmpd="sng">
            <a:solidFill>
              <a:schemeClr val="accent1"/>
            </a:solidFill>
            <a:prstDash val="solid"/>
            <a:miter lim="800000"/>
            <a:headEnd type="none" w="sm" len="sm"/>
            <a:tailEnd type="none" w="sm" len="sm"/>
          </a:ln>
        </p:spPr>
      </p:cxnSp>
      <p:sp>
        <p:nvSpPr>
          <p:cNvPr id="272" name="Google Shape;272;g3b12fe420c2_0_246"/>
          <p:cNvSpPr/>
          <p:nvPr/>
        </p:nvSpPr>
        <p:spPr>
          <a:xfrm>
            <a:off x="-46750" y="0"/>
            <a:ext cx="52479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sp>
        <p:nvSpPr>
          <p:cNvPr id="273" name="Google Shape;273;g3b12fe420c2_0_246"/>
          <p:cNvSpPr txBox="1"/>
          <p:nvPr/>
        </p:nvSpPr>
        <p:spPr>
          <a:xfrm>
            <a:off x="0" y="38125"/>
            <a:ext cx="3271500" cy="462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000" b="1" u="sng">
                <a:solidFill>
                  <a:srgbClr val="E69138"/>
                </a:solidFill>
                <a:latin typeface="Play"/>
                <a:ea typeface="Play"/>
                <a:cs typeface="Play"/>
                <a:sym typeface="Play"/>
              </a:rPr>
              <a:t>Statistical Data Analysis</a:t>
            </a:r>
            <a:endParaRPr>
              <a:solidFill>
                <a:srgbClr val="E69138"/>
              </a:solidFill>
            </a:endParaRPr>
          </a:p>
        </p:txBody>
      </p:sp>
      <p:sp>
        <p:nvSpPr>
          <p:cNvPr id="274" name="Google Shape;274;g3b12fe420c2_0_246"/>
          <p:cNvSpPr txBox="1"/>
          <p:nvPr/>
        </p:nvSpPr>
        <p:spPr>
          <a:xfrm>
            <a:off x="111950" y="1113605"/>
            <a:ext cx="4912800" cy="156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600" b="1">
                <a:solidFill>
                  <a:schemeClr val="dk1"/>
                </a:solidFill>
                <a:highlight>
                  <a:srgbClr val="FFFFFF"/>
                </a:highlight>
              </a:rPr>
              <a:t>K-Means</a:t>
            </a:r>
            <a:r>
              <a:rPr lang="en-US" sz="1600">
                <a:solidFill>
                  <a:schemeClr val="dk1"/>
                </a:solidFill>
                <a:highlight>
                  <a:srgbClr val="FFFFFF"/>
                </a:highlight>
              </a:rPr>
              <a:t> clustering was applied to capture patterns in numeric features, such as geographic concentration (latitude and longitude). Using the elbow method (see picture below), k=7 clusters were chosen. </a:t>
            </a:r>
            <a:endParaRPr sz="1600"/>
          </a:p>
        </p:txBody>
      </p:sp>
      <p:sp>
        <p:nvSpPr>
          <p:cNvPr id="275" name="Google Shape;275;g3b12fe420c2_0_246"/>
          <p:cNvSpPr txBox="1"/>
          <p:nvPr/>
        </p:nvSpPr>
        <p:spPr>
          <a:xfrm>
            <a:off x="111950" y="651319"/>
            <a:ext cx="2464200" cy="7755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600" b="1" u="sng" dirty="0">
                <a:solidFill>
                  <a:srgbClr val="7030A0"/>
                </a:solidFill>
                <a:highlight>
                  <a:srgbClr val="FFFFFF"/>
                </a:highlight>
              </a:rPr>
              <a:t>Clustering Techniques</a:t>
            </a:r>
            <a:endParaRPr sz="1600" b="1" u="sng" dirty="0">
              <a:solidFill>
                <a:srgbClr val="7030A0"/>
              </a:solidFill>
            </a:endParaRPr>
          </a:p>
        </p:txBody>
      </p:sp>
      <p:sp>
        <p:nvSpPr>
          <p:cNvPr id="276" name="Google Shape;276;g3b12fe420c2_0_246"/>
          <p:cNvSpPr txBox="1"/>
          <p:nvPr/>
        </p:nvSpPr>
        <p:spPr>
          <a:xfrm>
            <a:off x="6113038" y="159793"/>
            <a:ext cx="3744900" cy="824811"/>
          </a:xfrm>
          <a:prstGeom prst="rect">
            <a:avLst/>
          </a:prstGeom>
          <a:noFill/>
          <a:ln>
            <a:noFill/>
          </a:ln>
        </p:spPr>
        <p:txBody>
          <a:bodyPr spcFirstLastPara="1" wrap="square" lIns="91425" tIns="91425" rIns="91425" bIns="91425" anchor="t" anchorCtr="0">
            <a:spAutoFit/>
          </a:bodyPr>
          <a:lstStyle/>
          <a:p>
            <a:pPr marL="0" lvl="0" indent="0" algn="ctr" rtl="0">
              <a:lnSpc>
                <a:spcPct val="135416"/>
              </a:lnSpc>
              <a:spcBef>
                <a:spcPts val="1200"/>
              </a:spcBef>
              <a:spcAft>
                <a:spcPts val="1200"/>
              </a:spcAft>
              <a:buNone/>
            </a:pPr>
            <a:r>
              <a:rPr lang="en-US" sz="1600" b="1" u="sng" dirty="0">
                <a:solidFill>
                  <a:srgbClr val="7030A0"/>
                </a:solidFill>
                <a:highlight>
                  <a:srgbClr val="FFFFFF"/>
                </a:highlight>
              </a:rPr>
              <a:t>Plot for Spatial features:</a:t>
            </a:r>
            <a:endParaRPr sz="1600" dirty="0">
              <a:solidFill>
                <a:srgbClr val="7030A0"/>
              </a:solidFill>
            </a:endParaRPr>
          </a:p>
        </p:txBody>
      </p:sp>
      <p:sp>
        <p:nvSpPr>
          <p:cNvPr id="277" name="Google Shape;277;g3b12fe420c2_0_246"/>
          <p:cNvSpPr txBox="1"/>
          <p:nvPr/>
        </p:nvSpPr>
        <p:spPr>
          <a:xfrm>
            <a:off x="6703919" y="4122132"/>
            <a:ext cx="2563137" cy="1138743"/>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None/>
            </a:pPr>
            <a:r>
              <a:rPr lang="en-US" b="1" u="sng" dirty="0">
                <a:solidFill>
                  <a:srgbClr val="7030A0"/>
                </a:solidFill>
                <a:highlight>
                  <a:srgbClr val="FFFFFF"/>
                </a:highlight>
              </a:rPr>
              <a:t>Numerical Variables:</a:t>
            </a:r>
            <a:endParaRPr b="1" u="sng" dirty="0">
              <a:solidFill>
                <a:srgbClr val="7030A0"/>
              </a:solidFill>
              <a:highlight>
                <a:srgbClr val="FFFFFF"/>
              </a:highlight>
            </a:endParaRPr>
          </a:p>
          <a:p>
            <a:pPr marL="457200" lvl="0" indent="-330200" algn="l" rtl="0">
              <a:lnSpc>
                <a:spcPct val="100000"/>
              </a:lnSpc>
              <a:spcBef>
                <a:spcPts val="1200"/>
              </a:spcBef>
              <a:spcAft>
                <a:spcPts val="0"/>
              </a:spcAft>
              <a:buClr>
                <a:schemeClr val="dk1"/>
              </a:buClr>
              <a:buSzPts val="1600"/>
              <a:buChar char="●"/>
            </a:pPr>
            <a:r>
              <a:rPr lang="en-US" dirty="0">
                <a:solidFill>
                  <a:srgbClr val="7030A0"/>
                </a:solidFill>
                <a:highlight>
                  <a:srgbClr val="FFFFFF"/>
                </a:highlight>
              </a:rPr>
              <a:t>longitude </a:t>
            </a:r>
            <a:endParaRPr dirty="0">
              <a:solidFill>
                <a:srgbClr val="7030A0"/>
              </a:solidFill>
              <a:highlight>
                <a:srgbClr val="FFFFFF"/>
              </a:highlight>
            </a:endParaRPr>
          </a:p>
          <a:p>
            <a:pPr marL="457200" lvl="0" indent="-330200" algn="l" rtl="0">
              <a:lnSpc>
                <a:spcPct val="100000"/>
              </a:lnSpc>
              <a:spcBef>
                <a:spcPts val="0"/>
              </a:spcBef>
              <a:spcAft>
                <a:spcPts val="0"/>
              </a:spcAft>
              <a:buClr>
                <a:schemeClr val="dk1"/>
              </a:buClr>
              <a:buSzPts val="1600"/>
              <a:buChar char="●"/>
            </a:pPr>
            <a:r>
              <a:rPr lang="en-US" dirty="0">
                <a:solidFill>
                  <a:srgbClr val="7030A0"/>
                </a:solidFill>
                <a:highlight>
                  <a:srgbClr val="FFFFFF"/>
                </a:highlight>
              </a:rPr>
              <a:t>latitude</a:t>
            </a:r>
            <a:endParaRPr dirty="0">
              <a:solidFill>
                <a:srgbClr val="7030A0"/>
              </a:solidFill>
            </a:endParaRPr>
          </a:p>
        </p:txBody>
      </p:sp>
      <p:pic>
        <p:nvPicPr>
          <p:cNvPr id="278" name="Google Shape;278;g3b12fe420c2_0_246"/>
          <p:cNvPicPr preferRelativeResize="0"/>
          <p:nvPr/>
        </p:nvPicPr>
        <p:blipFill>
          <a:blip r:embed="rId3">
            <a:alphaModFix/>
          </a:blip>
          <a:stretch>
            <a:fillRect/>
          </a:stretch>
        </p:blipFill>
        <p:spPr>
          <a:xfrm>
            <a:off x="932600" y="2703825"/>
            <a:ext cx="3271501" cy="2123955"/>
          </a:xfrm>
          <a:prstGeom prst="rect">
            <a:avLst/>
          </a:prstGeom>
          <a:noFill/>
          <a:ln>
            <a:noFill/>
          </a:ln>
        </p:spPr>
      </p:pic>
      <p:sp>
        <p:nvSpPr>
          <p:cNvPr id="279" name="Google Shape;279;g3b12fe420c2_0_246"/>
          <p:cNvSpPr txBox="1"/>
          <p:nvPr/>
        </p:nvSpPr>
        <p:spPr>
          <a:xfrm>
            <a:off x="135750" y="4854109"/>
            <a:ext cx="4701900" cy="188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a:solidFill>
                  <a:schemeClr val="dk1"/>
                </a:solidFill>
                <a:highlight>
                  <a:srgbClr val="FFFF00"/>
                </a:highlight>
              </a:rPr>
              <a:t>Although DBSCAN</a:t>
            </a:r>
            <a:r>
              <a:rPr lang="en-US">
                <a:solidFill>
                  <a:schemeClr val="dk1"/>
                </a:solidFill>
                <a:highlight>
                  <a:srgbClr val="FFFFFF"/>
                </a:highlight>
              </a:rPr>
              <a:t> is well-suited for detecting arbitrarily shaped clusters and filtering out noise, it did not perform effectively on this dataset. When applied to the spatial features (latitude and longitude), </a:t>
            </a:r>
            <a:r>
              <a:rPr lang="en-US">
                <a:solidFill>
                  <a:schemeClr val="dk1"/>
                </a:solidFill>
                <a:highlight>
                  <a:srgbClr val="FFFF00"/>
                </a:highlight>
              </a:rPr>
              <a:t>DBSCAN produced </a:t>
            </a:r>
            <a:r>
              <a:rPr lang="en-US" b="1">
                <a:solidFill>
                  <a:schemeClr val="dk1"/>
                </a:solidFill>
                <a:highlight>
                  <a:srgbClr val="FFFF00"/>
                </a:highlight>
              </a:rPr>
              <a:t>133 clusters</a:t>
            </a:r>
            <a:r>
              <a:rPr lang="en-US">
                <a:solidFill>
                  <a:schemeClr val="dk1"/>
                </a:solidFill>
                <a:highlight>
                  <a:srgbClr val="FFFF00"/>
                </a:highlight>
              </a:rPr>
              <a:t>, largely because the density of businesses varies greatly across San Diego.</a:t>
            </a:r>
            <a:r>
              <a:rPr lang="en-US">
                <a:solidFill>
                  <a:schemeClr val="dk1"/>
                </a:solidFill>
                <a:highlight>
                  <a:srgbClr val="FFFFFF"/>
                </a:highlight>
              </a:rPr>
              <a:t> Therefore, </a:t>
            </a:r>
            <a:r>
              <a:rPr lang="en-US" b="1">
                <a:solidFill>
                  <a:schemeClr val="dk1"/>
                </a:solidFill>
                <a:highlight>
                  <a:srgbClr val="FFFFFF"/>
                </a:highlight>
              </a:rPr>
              <a:t>K-Means was selected instead</a:t>
            </a:r>
            <a:r>
              <a:rPr lang="en-US">
                <a:solidFill>
                  <a:schemeClr val="dk1"/>
                </a:solidFill>
                <a:highlight>
                  <a:srgbClr val="FFFFFF"/>
                </a:highlight>
              </a:rPr>
              <a:t>.</a:t>
            </a:r>
            <a:endParaRPr/>
          </a:p>
        </p:txBody>
      </p:sp>
      <p:pic>
        <p:nvPicPr>
          <p:cNvPr id="280" name="Google Shape;280;g3b12fe420c2_0_246"/>
          <p:cNvPicPr preferRelativeResize="0"/>
          <p:nvPr/>
        </p:nvPicPr>
        <p:blipFill>
          <a:blip r:embed="rId4">
            <a:alphaModFix/>
          </a:blip>
          <a:stretch>
            <a:fillRect/>
          </a:stretch>
        </p:blipFill>
        <p:spPr>
          <a:xfrm>
            <a:off x="5999275" y="788864"/>
            <a:ext cx="4870250" cy="3571500"/>
          </a:xfrm>
          <a:prstGeom prst="rect">
            <a:avLst/>
          </a:prstGeom>
          <a:noFill/>
          <a:ln>
            <a:noFill/>
          </a:ln>
        </p:spPr>
      </p:pic>
      <p:pic>
        <p:nvPicPr>
          <p:cNvPr id="281" name="Google Shape;281;g3b12fe420c2_0_246"/>
          <p:cNvPicPr preferRelativeResize="0"/>
          <p:nvPr/>
        </p:nvPicPr>
        <p:blipFill>
          <a:blip r:embed="rId5">
            <a:alphaModFix/>
          </a:blip>
          <a:stretch>
            <a:fillRect/>
          </a:stretch>
        </p:blipFill>
        <p:spPr>
          <a:xfrm>
            <a:off x="5149350" y="5260875"/>
            <a:ext cx="6966326" cy="1503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cxnSp>
        <p:nvCxnSpPr>
          <p:cNvPr id="286" name="Google Shape;286;g3b148cf25cd_0_129"/>
          <p:cNvCxnSpPr/>
          <p:nvPr/>
        </p:nvCxnSpPr>
        <p:spPr>
          <a:xfrm>
            <a:off x="713232" y="1031001"/>
            <a:ext cx="978900" cy="0"/>
          </a:xfrm>
          <a:prstGeom prst="straightConnector1">
            <a:avLst/>
          </a:prstGeom>
          <a:noFill/>
          <a:ln w="76200" cap="flat" cmpd="sng">
            <a:solidFill>
              <a:schemeClr val="accent1"/>
            </a:solidFill>
            <a:prstDash val="solid"/>
            <a:miter lim="800000"/>
            <a:headEnd type="none" w="sm" len="sm"/>
            <a:tailEnd type="none" w="sm" len="sm"/>
          </a:ln>
        </p:spPr>
      </p:cxnSp>
      <p:sp>
        <p:nvSpPr>
          <p:cNvPr id="287" name="Google Shape;287;g3b148cf25cd_0_129"/>
          <p:cNvSpPr/>
          <p:nvPr/>
        </p:nvSpPr>
        <p:spPr>
          <a:xfrm>
            <a:off x="-46750" y="0"/>
            <a:ext cx="52479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sp>
        <p:nvSpPr>
          <p:cNvPr id="288" name="Google Shape;288;g3b148cf25cd_0_129"/>
          <p:cNvSpPr txBox="1"/>
          <p:nvPr/>
        </p:nvSpPr>
        <p:spPr>
          <a:xfrm>
            <a:off x="0" y="38125"/>
            <a:ext cx="3271500" cy="462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000" b="1" u="sng">
                <a:solidFill>
                  <a:srgbClr val="E69138"/>
                </a:solidFill>
                <a:latin typeface="Play"/>
                <a:ea typeface="Play"/>
                <a:cs typeface="Play"/>
                <a:sym typeface="Play"/>
              </a:rPr>
              <a:t>Statistical Data Analysis</a:t>
            </a:r>
            <a:endParaRPr>
              <a:solidFill>
                <a:srgbClr val="E69138"/>
              </a:solidFill>
            </a:endParaRPr>
          </a:p>
        </p:txBody>
      </p:sp>
      <p:sp>
        <p:nvSpPr>
          <p:cNvPr id="289" name="Google Shape;289;g3b148cf25cd_0_129"/>
          <p:cNvSpPr txBox="1"/>
          <p:nvPr/>
        </p:nvSpPr>
        <p:spPr>
          <a:xfrm>
            <a:off x="13588" y="1122053"/>
            <a:ext cx="5972400" cy="560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100" b="1" dirty="0">
                <a:solidFill>
                  <a:srgbClr val="1F77B4"/>
                </a:solidFill>
                <a:highlight>
                  <a:srgbClr val="FFFFFF"/>
                </a:highlight>
              </a:rPr>
              <a:t>0.       Cluster 0:</a:t>
            </a:r>
            <a:endParaRPr sz="1100" dirty="0">
              <a:solidFill>
                <a:srgbClr val="1F77B4"/>
              </a:solidFill>
              <a:highlight>
                <a:srgbClr val="FFFFFF"/>
              </a:highlight>
            </a:endParaRPr>
          </a:p>
          <a:p>
            <a:pPr marL="914400" lvl="1" indent="-298450" algn="l" rtl="0">
              <a:lnSpc>
                <a:spcPct val="115000"/>
              </a:lnSpc>
              <a:spcBef>
                <a:spcPts val="1200"/>
              </a:spcBef>
              <a:spcAft>
                <a:spcPts val="0"/>
              </a:spcAft>
              <a:buClr>
                <a:schemeClr val="dk1"/>
              </a:buClr>
              <a:buSzPts val="1100"/>
              <a:buChar char="○"/>
            </a:pPr>
            <a:r>
              <a:rPr lang="en-US" sz="1100" dirty="0">
                <a:solidFill>
                  <a:schemeClr val="dk1"/>
                </a:solidFill>
                <a:highlight>
                  <a:srgbClr val="FFFFFF"/>
                </a:highlight>
              </a:rPr>
              <a:t>Moderate-sized cluster</a:t>
            </a:r>
            <a:r>
              <a:rPr lang="en-US" sz="1100" b="1" dirty="0">
                <a:solidFill>
                  <a:schemeClr val="dk1"/>
                </a:solidFill>
                <a:highlight>
                  <a:srgbClr val="FFFFFF"/>
                </a:highlight>
              </a:rPr>
              <a:t> (23,754 businesses).</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Located around</a:t>
            </a:r>
            <a:r>
              <a:rPr lang="en-US" sz="1100" b="1" dirty="0">
                <a:solidFill>
                  <a:schemeClr val="dk1"/>
                </a:solidFill>
                <a:highlight>
                  <a:srgbClr val="FFFFFF"/>
                </a:highlight>
              </a:rPr>
              <a:t> 32.78° N, –117.23° W → </a:t>
            </a:r>
            <a:r>
              <a:rPr lang="en-US" sz="1100" i="1" dirty="0">
                <a:solidFill>
                  <a:schemeClr val="dk1"/>
                </a:solidFill>
                <a:highlight>
                  <a:srgbClr val="FFFFFF"/>
                </a:highlight>
              </a:rPr>
              <a:t>Central-West</a:t>
            </a:r>
            <a:r>
              <a:rPr lang="en-US" sz="1100" dirty="0">
                <a:solidFill>
                  <a:schemeClr val="dk1"/>
                </a:solidFill>
                <a:highlight>
                  <a:srgbClr val="FFFFFF"/>
                </a:highlight>
              </a:rPr>
              <a:t>.</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Average business age</a:t>
            </a:r>
            <a:r>
              <a:rPr lang="en-US" sz="1100" b="1" dirty="0">
                <a:solidFill>
                  <a:schemeClr val="dk1"/>
                </a:solidFill>
                <a:highlight>
                  <a:srgbClr val="FFFFFF"/>
                </a:highlight>
              </a:rPr>
              <a:t>: ~9.7 years </a:t>
            </a:r>
            <a:r>
              <a:rPr lang="en-US" sz="1100" dirty="0">
                <a:solidFill>
                  <a:schemeClr val="dk1"/>
                </a:solidFill>
                <a:highlight>
                  <a:srgbClr val="FFFFFF"/>
                </a:highlight>
              </a:rPr>
              <a:t>(older businesses).</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Average population:</a:t>
            </a:r>
            <a:r>
              <a:rPr lang="en-US" sz="1100" b="1" dirty="0">
                <a:solidFill>
                  <a:schemeClr val="dk1"/>
                </a:solidFill>
                <a:highlight>
                  <a:srgbClr val="FFFFFF"/>
                </a:highlight>
              </a:rPr>
              <a:t> ~38k.</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Business density: </a:t>
            </a:r>
            <a:r>
              <a:rPr lang="en-US" sz="1100" b="1" dirty="0">
                <a:solidFill>
                  <a:schemeClr val="dk1"/>
                </a:solidFill>
                <a:highlight>
                  <a:srgbClr val="FFFFFF"/>
                </a:highlight>
              </a:rPr>
              <a:t>114.86 (high).</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Predominantly</a:t>
            </a:r>
            <a:r>
              <a:rPr lang="en-US" sz="1100" b="1" dirty="0">
                <a:solidFill>
                  <a:schemeClr val="dk1"/>
                </a:solidFill>
                <a:highlight>
                  <a:srgbClr val="FFFFFF"/>
                </a:highlight>
              </a:rPr>
              <a:t> professional, scientific, and technical services; </a:t>
            </a:r>
            <a:r>
              <a:rPr lang="en-US" sz="1100" dirty="0">
                <a:solidFill>
                  <a:schemeClr val="dk1"/>
                </a:solidFill>
                <a:highlight>
                  <a:srgbClr val="FFFFFF"/>
                </a:highlight>
              </a:rPr>
              <a:t>mostly</a:t>
            </a:r>
            <a:r>
              <a:rPr lang="en-US" sz="1100" b="1" dirty="0">
                <a:solidFill>
                  <a:schemeClr val="dk1"/>
                </a:solidFill>
                <a:highlight>
                  <a:srgbClr val="FFFFFF"/>
                </a:highlight>
              </a:rPr>
              <a:t> sole proprietorships.</a:t>
            </a:r>
            <a:endParaRPr sz="1100" b="1" dirty="0">
              <a:solidFill>
                <a:schemeClr val="dk1"/>
              </a:solidFill>
              <a:highlight>
                <a:srgbClr val="FFFFFF"/>
              </a:highlight>
            </a:endParaRPr>
          </a:p>
          <a:p>
            <a:pPr marL="0" lvl="0" indent="0" algn="l" rtl="0">
              <a:lnSpc>
                <a:spcPct val="115000"/>
              </a:lnSpc>
              <a:spcBef>
                <a:spcPts val="1200"/>
              </a:spcBef>
              <a:spcAft>
                <a:spcPts val="0"/>
              </a:spcAft>
              <a:buNone/>
            </a:pPr>
            <a:r>
              <a:rPr lang="en-US" sz="1100" b="1" dirty="0">
                <a:solidFill>
                  <a:srgbClr val="FF7F0E"/>
                </a:solidFill>
                <a:highlight>
                  <a:srgbClr val="FFFFFF"/>
                </a:highlight>
              </a:rPr>
              <a:t>1.       Cluster 1:</a:t>
            </a:r>
            <a:endParaRPr sz="1100" dirty="0">
              <a:solidFill>
                <a:srgbClr val="FF7F0E"/>
              </a:solidFill>
              <a:highlight>
                <a:srgbClr val="FFFFFF"/>
              </a:highlight>
            </a:endParaRPr>
          </a:p>
          <a:p>
            <a:pPr marL="914400" lvl="1" indent="-298450" algn="l" rtl="0">
              <a:lnSpc>
                <a:spcPct val="115000"/>
              </a:lnSpc>
              <a:spcBef>
                <a:spcPts val="1200"/>
              </a:spcBef>
              <a:spcAft>
                <a:spcPts val="0"/>
              </a:spcAft>
              <a:buClr>
                <a:schemeClr val="dk1"/>
              </a:buClr>
              <a:buSzPts val="1100"/>
              <a:buChar char="○"/>
            </a:pPr>
            <a:r>
              <a:rPr lang="en-US" sz="1100" dirty="0">
                <a:solidFill>
                  <a:schemeClr val="dk1"/>
                </a:solidFill>
                <a:highlight>
                  <a:srgbClr val="FFFFFF"/>
                </a:highlight>
              </a:rPr>
              <a:t>Largest cluster</a:t>
            </a:r>
            <a:r>
              <a:rPr lang="en-US" sz="1100" b="1" dirty="0">
                <a:solidFill>
                  <a:schemeClr val="dk1"/>
                </a:solidFill>
                <a:highlight>
                  <a:srgbClr val="FFFFFF"/>
                </a:highlight>
              </a:rPr>
              <a:t> (55,919 businesses).</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Located around</a:t>
            </a:r>
            <a:r>
              <a:rPr lang="en-US" sz="1100" b="1" dirty="0">
                <a:solidFill>
                  <a:schemeClr val="dk1"/>
                </a:solidFill>
                <a:highlight>
                  <a:srgbClr val="FFFFFF"/>
                </a:highlight>
              </a:rPr>
              <a:t> 32.75° N, –117.13° W </a:t>
            </a:r>
            <a:r>
              <a:rPr lang="en-US" sz="1100" dirty="0">
                <a:solidFill>
                  <a:schemeClr val="dk1"/>
                </a:solidFill>
                <a:highlight>
                  <a:srgbClr val="FFFFFF"/>
                </a:highlight>
              </a:rPr>
              <a:t>→ </a:t>
            </a:r>
            <a:r>
              <a:rPr lang="en-US" sz="1100" i="1" dirty="0">
                <a:solidFill>
                  <a:schemeClr val="dk1"/>
                </a:solidFill>
                <a:highlight>
                  <a:srgbClr val="FFFFFF"/>
                </a:highlight>
              </a:rPr>
              <a:t>Central-East</a:t>
            </a:r>
            <a:r>
              <a:rPr lang="en-US" sz="1100" dirty="0">
                <a:solidFill>
                  <a:schemeClr val="dk1"/>
                </a:solidFill>
                <a:highlight>
                  <a:srgbClr val="FFFFFF"/>
                </a:highlight>
              </a:rPr>
              <a:t>.</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Average business age:</a:t>
            </a:r>
            <a:r>
              <a:rPr lang="en-US" sz="1100" b="1" dirty="0">
                <a:solidFill>
                  <a:schemeClr val="dk1"/>
                </a:solidFill>
                <a:highlight>
                  <a:srgbClr val="FFFFFF"/>
                </a:highlight>
              </a:rPr>
              <a:t> ~8.8 years.</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Average population:</a:t>
            </a:r>
            <a:r>
              <a:rPr lang="en-US" sz="1100" b="1" dirty="0">
                <a:solidFill>
                  <a:schemeClr val="dk1"/>
                </a:solidFill>
                <a:highlight>
                  <a:srgbClr val="FFFFFF"/>
                </a:highlight>
              </a:rPr>
              <a:t> ~43k.</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b="1" dirty="0">
                <a:solidFill>
                  <a:schemeClr val="dk1"/>
                </a:solidFill>
                <a:highlight>
                  <a:srgbClr val="FFFFFF"/>
                </a:highlight>
              </a:rPr>
              <a:t>Business density: 119.41</a:t>
            </a:r>
            <a:r>
              <a:rPr lang="en-US" sz="1100" dirty="0">
                <a:solidFill>
                  <a:schemeClr val="dk1"/>
                </a:solidFill>
                <a:highlight>
                  <a:srgbClr val="FFFFFF"/>
                </a:highlight>
              </a:rPr>
              <a:t> (slightly higher than Cluster 0).</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Mostly </a:t>
            </a:r>
            <a:r>
              <a:rPr lang="en-US" sz="1100" b="1" dirty="0">
                <a:solidFill>
                  <a:schemeClr val="dk1"/>
                </a:solidFill>
                <a:highlight>
                  <a:srgbClr val="FFFFFF"/>
                </a:highlight>
              </a:rPr>
              <a:t>professional, scientific, and technical services;</a:t>
            </a:r>
            <a:r>
              <a:rPr lang="en-US" sz="1100" dirty="0">
                <a:solidFill>
                  <a:schemeClr val="dk1"/>
                </a:solidFill>
                <a:highlight>
                  <a:srgbClr val="FFFFFF"/>
                </a:highlight>
              </a:rPr>
              <a:t> dominated by</a:t>
            </a:r>
            <a:r>
              <a:rPr lang="en-US" sz="1100" b="1" dirty="0">
                <a:solidFill>
                  <a:schemeClr val="dk1"/>
                </a:solidFill>
                <a:highlight>
                  <a:srgbClr val="FFFFFF"/>
                </a:highlight>
              </a:rPr>
              <a:t> sole proprietorships.</a:t>
            </a:r>
            <a:endParaRPr sz="1100" b="1" dirty="0">
              <a:solidFill>
                <a:schemeClr val="dk1"/>
              </a:solidFill>
              <a:highlight>
                <a:srgbClr val="FFFFFF"/>
              </a:highlight>
            </a:endParaRPr>
          </a:p>
          <a:p>
            <a:pPr marL="0" lvl="0" indent="0" algn="l" rtl="0">
              <a:lnSpc>
                <a:spcPct val="115000"/>
              </a:lnSpc>
              <a:spcBef>
                <a:spcPts val="1200"/>
              </a:spcBef>
              <a:spcAft>
                <a:spcPts val="0"/>
              </a:spcAft>
              <a:buNone/>
            </a:pPr>
            <a:r>
              <a:rPr lang="en-US" sz="1100" b="1" dirty="0">
                <a:solidFill>
                  <a:srgbClr val="D62728"/>
                </a:solidFill>
                <a:highlight>
                  <a:srgbClr val="FFFFFF"/>
                </a:highlight>
              </a:rPr>
              <a:t>2.        Cluster 2:</a:t>
            </a:r>
            <a:endParaRPr sz="1100" dirty="0">
              <a:solidFill>
                <a:srgbClr val="D62728"/>
              </a:solidFill>
              <a:highlight>
                <a:srgbClr val="FFFFFF"/>
              </a:highlight>
            </a:endParaRPr>
          </a:p>
          <a:p>
            <a:pPr marL="914400" lvl="1" indent="-298450" algn="l" rtl="0">
              <a:lnSpc>
                <a:spcPct val="115000"/>
              </a:lnSpc>
              <a:spcBef>
                <a:spcPts val="1200"/>
              </a:spcBef>
              <a:spcAft>
                <a:spcPts val="0"/>
              </a:spcAft>
              <a:buClr>
                <a:schemeClr val="dk1"/>
              </a:buClr>
              <a:buSzPts val="1100"/>
              <a:buChar char="○"/>
            </a:pPr>
            <a:r>
              <a:rPr lang="en-US" sz="1100" dirty="0">
                <a:solidFill>
                  <a:schemeClr val="dk1"/>
                </a:solidFill>
                <a:highlight>
                  <a:srgbClr val="FFFFFF"/>
                </a:highlight>
              </a:rPr>
              <a:t>Medium-sized cluster</a:t>
            </a:r>
            <a:r>
              <a:rPr lang="en-US" sz="1100" b="1" dirty="0">
                <a:solidFill>
                  <a:schemeClr val="dk1"/>
                </a:solidFill>
                <a:highlight>
                  <a:srgbClr val="FFFFFF"/>
                </a:highlight>
              </a:rPr>
              <a:t> (17,362 businesses).</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Located around </a:t>
            </a:r>
            <a:r>
              <a:rPr lang="en-US" sz="1100" b="1" dirty="0">
                <a:solidFill>
                  <a:schemeClr val="dk1"/>
                </a:solidFill>
                <a:highlight>
                  <a:srgbClr val="FFFFFF"/>
                </a:highlight>
              </a:rPr>
              <a:t>32.98° N, –117.10° W → </a:t>
            </a:r>
            <a:r>
              <a:rPr lang="en-US" sz="1100" i="1" dirty="0">
                <a:solidFill>
                  <a:schemeClr val="dk1"/>
                </a:solidFill>
                <a:highlight>
                  <a:srgbClr val="FFFFFF"/>
                </a:highlight>
              </a:rPr>
              <a:t>North-East</a:t>
            </a:r>
            <a:r>
              <a:rPr lang="en-US" sz="1100" dirty="0">
                <a:solidFill>
                  <a:schemeClr val="dk1"/>
                </a:solidFill>
                <a:highlight>
                  <a:srgbClr val="FFFFFF"/>
                </a:highlight>
              </a:rPr>
              <a:t>.</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Average business age:</a:t>
            </a:r>
            <a:r>
              <a:rPr lang="en-US" sz="1100" b="1" dirty="0">
                <a:solidFill>
                  <a:schemeClr val="dk1"/>
                </a:solidFill>
                <a:highlight>
                  <a:srgbClr val="FFFFFF"/>
                </a:highlight>
              </a:rPr>
              <a:t> ~9.3 years (older businesses).</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Average population: </a:t>
            </a:r>
            <a:r>
              <a:rPr lang="en-US" sz="1100" b="1" dirty="0">
                <a:solidFill>
                  <a:schemeClr val="dk1"/>
                </a:solidFill>
                <a:highlight>
                  <a:srgbClr val="FFFFFF"/>
                </a:highlight>
              </a:rPr>
              <a:t>~53k.</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Business density:</a:t>
            </a:r>
            <a:r>
              <a:rPr lang="en-US" sz="1100" b="1" dirty="0">
                <a:solidFill>
                  <a:schemeClr val="dk1"/>
                </a:solidFill>
                <a:highlight>
                  <a:srgbClr val="FFFFFF"/>
                </a:highlight>
              </a:rPr>
              <a:t> 61.91 (moderate).</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Font typeface="Courier New"/>
              <a:buChar char="○"/>
            </a:pPr>
            <a:r>
              <a:rPr lang="en-US" sz="1100" dirty="0">
                <a:solidFill>
                  <a:schemeClr val="dk1"/>
                </a:solidFill>
                <a:highlight>
                  <a:srgbClr val="FFFFFF"/>
                </a:highlight>
              </a:rPr>
              <a:t>Primarily</a:t>
            </a:r>
            <a:r>
              <a:rPr lang="en-US" sz="1100" b="1" dirty="0">
                <a:solidFill>
                  <a:schemeClr val="dk1"/>
                </a:solidFill>
                <a:highlight>
                  <a:srgbClr val="FFFFFF"/>
                </a:highlight>
              </a:rPr>
              <a:t> professional, scientific, and technical services; </a:t>
            </a:r>
            <a:r>
              <a:rPr lang="en-US" sz="1100" dirty="0">
                <a:solidFill>
                  <a:schemeClr val="dk1"/>
                </a:solidFill>
                <a:highlight>
                  <a:srgbClr val="FFFFFF"/>
                </a:highlight>
              </a:rPr>
              <a:t>with many </a:t>
            </a:r>
            <a:r>
              <a:rPr lang="en-US" sz="1100" b="1" dirty="0">
                <a:solidFill>
                  <a:schemeClr val="dk1"/>
                </a:solidFill>
                <a:highlight>
                  <a:srgbClr val="FFFFFF"/>
                </a:highlight>
              </a:rPr>
              <a:t>sole proprietorships.</a:t>
            </a:r>
            <a:endParaRPr sz="1100" b="1" dirty="0">
              <a:solidFill>
                <a:schemeClr val="dk1"/>
              </a:solidFill>
              <a:highlight>
                <a:srgbClr val="FFFFFF"/>
              </a:highlight>
            </a:endParaRPr>
          </a:p>
        </p:txBody>
      </p:sp>
      <p:sp>
        <p:nvSpPr>
          <p:cNvPr id="290" name="Google Shape;290;g3b148cf25cd_0_129"/>
          <p:cNvSpPr txBox="1"/>
          <p:nvPr/>
        </p:nvSpPr>
        <p:spPr>
          <a:xfrm>
            <a:off x="6338968" y="27298"/>
            <a:ext cx="5972400" cy="6883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100" b="1" dirty="0">
                <a:solidFill>
                  <a:srgbClr val="8C564B"/>
                </a:solidFill>
                <a:highlight>
                  <a:srgbClr val="FFFFFF"/>
                </a:highlight>
              </a:rPr>
              <a:t>3.        Cluster 3:</a:t>
            </a:r>
            <a:endParaRPr sz="1100" dirty="0">
              <a:solidFill>
                <a:srgbClr val="8C564B"/>
              </a:solidFill>
              <a:highlight>
                <a:srgbClr val="FFFFFF"/>
              </a:highlight>
            </a:endParaRPr>
          </a:p>
          <a:p>
            <a:pPr marL="914400" lvl="1" indent="-298450" algn="l" rtl="0">
              <a:lnSpc>
                <a:spcPct val="115000"/>
              </a:lnSpc>
              <a:spcBef>
                <a:spcPts val="1200"/>
              </a:spcBef>
              <a:spcAft>
                <a:spcPts val="0"/>
              </a:spcAft>
              <a:buClr>
                <a:schemeClr val="dk1"/>
              </a:buClr>
              <a:buSzPts val="1100"/>
              <a:buChar char="○"/>
            </a:pPr>
            <a:r>
              <a:rPr lang="en-US" sz="1100" dirty="0">
                <a:solidFill>
                  <a:schemeClr val="dk1"/>
                </a:solidFill>
                <a:highlight>
                  <a:srgbClr val="FFFFFF"/>
                </a:highlight>
              </a:rPr>
              <a:t>Smallest cluster</a:t>
            </a:r>
            <a:r>
              <a:rPr lang="en-US" sz="1100" b="1" dirty="0">
                <a:solidFill>
                  <a:schemeClr val="dk1"/>
                </a:solidFill>
                <a:highlight>
                  <a:srgbClr val="FFFFFF"/>
                </a:highlight>
              </a:rPr>
              <a:t> (2,454 businesses).</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Located around</a:t>
            </a:r>
            <a:r>
              <a:rPr lang="en-US" sz="1100" b="1" dirty="0">
                <a:solidFill>
                  <a:schemeClr val="dk1"/>
                </a:solidFill>
                <a:highlight>
                  <a:srgbClr val="FFFFFF"/>
                </a:highlight>
              </a:rPr>
              <a:t> 33.17° N, –117.27° W → </a:t>
            </a:r>
            <a:r>
              <a:rPr lang="en-US" sz="1100" i="1" dirty="0">
                <a:solidFill>
                  <a:schemeClr val="dk1"/>
                </a:solidFill>
                <a:highlight>
                  <a:srgbClr val="FFFFFF"/>
                </a:highlight>
              </a:rPr>
              <a:t>North-West</a:t>
            </a:r>
            <a:r>
              <a:rPr lang="en-US" sz="1100" dirty="0">
                <a:solidFill>
                  <a:schemeClr val="dk1"/>
                </a:solidFill>
                <a:highlight>
                  <a:srgbClr val="FFFFFF"/>
                </a:highlight>
              </a:rPr>
              <a:t>.</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Average business age:</a:t>
            </a:r>
            <a:r>
              <a:rPr lang="en-US" sz="1100" b="1" dirty="0">
                <a:solidFill>
                  <a:schemeClr val="dk1"/>
                </a:solidFill>
                <a:highlight>
                  <a:srgbClr val="FFFFFF"/>
                </a:highlight>
              </a:rPr>
              <a:t> ~8.4 years.</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Average population:</a:t>
            </a:r>
            <a:r>
              <a:rPr lang="en-US" sz="1100" b="1" dirty="0">
                <a:solidFill>
                  <a:schemeClr val="dk1"/>
                </a:solidFill>
                <a:highlight>
                  <a:srgbClr val="FFFFFF"/>
                </a:highlight>
              </a:rPr>
              <a:t> ~41k.</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Business density: </a:t>
            </a:r>
            <a:r>
              <a:rPr lang="en-US" sz="1100" b="1" dirty="0">
                <a:solidFill>
                  <a:schemeClr val="dk1"/>
                </a:solidFill>
                <a:highlight>
                  <a:srgbClr val="FFFFFF"/>
                </a:highlight>
              </a:rPr>
              <a:t>5.36 </a:t>
            </a:r>
            <a:r>
              <a:rPr lang="en-US" sz="1100" dirty="0">
                <a:solidFill>
                  <a:schemeClr val="dk1"/>
                </a:solidFill>
                <a:highlight>
                  <a:srgbClr val="FFFFFF"/>
                </a:highlight>
              </a:rPr>
              <a:t>(very low; dispersed area).</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Primarily the </a:t>
            </a:r>
            <a:r>
              <a:rPr lang="en-US" sz="1100" b="1" dirty="0">
                <a:solidFill>
                  <a:schemeClr val="dk1"/>
                </a:solidFill>
                <a:highlight>
                  <a:srgbClr val="FFFFFF"/>
                </a:highlight>
              </a:rPr>
              <a:t>construction sector; </a:t>
            </a:r>
            <a:r>
              <a:rPr lang="en-US" sz="1100" dirty="0">
                <a:solidFill>
                  <a:schemeClr val="dk1"/>
                </a:solidFill>
                <a:highlight>
                  <a:srgbClr val="FFFFFF"/>
                </a:highlight>
              </a:rPr>
              <a:t>mostly </a:t>
            </a:r>
            <a:r>
              <a:rPr lang="en-US" sz="1100" b="1" dirty="0">
                <a:solidFill>
                  <a:schemeClr val="dk1"/>
                </a:solidFill>
                <a:highlight>
                  <a:srgbClr val="FFFFFF"/>
                </a:highlight>
              </a:rPr>
              <a:t>sole proprietorships.</a:t>
            </a:r>
            <a:endParaRPr sz="1100" b="1" dirty="0">
              <a:solidFill>
                <a:schemeClr val="dk1"/>
              </a:solidFill>
              <a:highlight>
                <a:srgbClr val="FFFFFF"/>
              </a:highlight>
            </a:endParaRPr>
          </a:p>
          <a:p>
            <a:pPr marL="0" lvl="0" indent="0" algn="l" rtl="0">
              <a:lnSpc>
                <a:spcPct val="115000"/>
              </a:lnSpc>
              <a:spcBef>
                <a:spcPts val="1200"/>
              </a:spcBef>
              <a:spcAft>
                <a:spcPts val="0"/>
              </a:spcAft>
              <a:buNone/>
            </a:pPr>
            <a:r>
              <a:rPr lang="en-US" sz="1100" b="1" dirty="0">
                <a:solidFill>
                  <a:srgbClr val="E377C2"/>
                </a:solidFill>
                <a:highlight>
                  <a:srgbClr val="FFFFFF"/>
                </a:highlight>
              </a:rPr>
              <a:t>4.        Cluster 4:</a:t>
            </a:r>
            <a:endParaRPr sz="1100" dirty="0">
              <a:solidFill>
                <a:srgbClr val="E377C2"/>
              </a:solidFill>
              <a:highlight>
                <a:srgbClr val="FFFFFF"/>
              </a:highlight>
            </a:endParaRPr>
          </a:p>
          <a:p>
            <a:pPr marL="914400" lvl="1" indent="-298450" algn="l" rtl="0">
              <a:lnSpc>
                <a:spcPct val="115000"/>
              </a:lnSpc>
              <a:spcBef>
                <a:spcPts val="1200"/>
              </a:spcBef>
              <a:spcAft>
                <a:spcPts val="0"/>
              </a:spcAft>
              <a:buClr>
                <a:schemeClr val="dk1"/>
              </a:buClr>
              <a:buSzPts val="1100"/>
              <a:buChar char="○"/>
            </a:pPr>
            <a:r>
              <a:rPr lang="en-US" sz="1100" dirty="0">
                <a:solidFill>
                  <a:schemeClr val="dk1"/>
                </a:solidFill>
                <a:highlight>
                  <a:srgbClr val="FFFFFF"/>
                </a:highlight>
              </a:rPr>
              <a:t>Medium-sized cluster</a:t>
            </a:r>
            <a:r>
              <a:rPr lang="en-US" sz="1100" b="1" dirty="0">
                <a:solidFill>
                  <a:schemeClr val="dk1"/>
                </a:solidFill>
                <a:highlight>
                  <a:srgbClr val="FFFFFF"/>
                </a:highlight>
              </a:rPr>
              <a:t> (15,850 businesses).</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Located around </a:t>
            </a:r>
            <a:r>
              <a:rPr lang="en-US" sz="1100" b="1" dirty="0">
                <a:solidFill>
                  <a:schemeClr val="dk1"/>
                </a:solidFill>
                <a:highlight>
                  <a:srgbClr val="FFFFFF"/>
                </a:highlight>
              </a:rPr>
              <a:t>32.63° N, –117.04° W → </a:t>
            </a:r>
            <a:r>
              <a:rPr lang="en-US" sz="1100" i="1" dirty="0">
                <a:solidFill>
                  <a:schemeClr val="dk1"/>
                </a:solidFill>
                <a:highlight>
                  <a:srgbClr val="FFFFFF"/>
                </a:highlight>
              </a:rPr>
              <a:t>South-East</a:t>
            </a:r>
            <a:r>
              <a:rPr lang="en-US" sz="1100" dirty="0">
                <a:solidFill>
                  <a:schemeClr val="dk1"/>
                </a:solidFill>
                <a:highlight>
                  <a:srgbClr val="FFFFFF"/>
                </a:highlight>
              </a:rPr>
              <a:t>.</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Average business age:</a:t>
            </a:r>
            <a:r>
              <a:rPr lang="en-US" sz="1100" b="1" dirty="0">
                <a:solidFill>
                  <a:schemeClr val="dk1"/>
                </a:solidFill>
                <a:highlight>
                  <a:srgbClr val="FFFFFF"/>
                </a:highlight>
              </a:rPr>
              <a:t> ~7.7 years</a:t>
            </a:r>
            <a:r>
              <a:rPr lang="en-US" sz="1100" dirty="0">
                <a:solidFill>
                  <a:schemeClr val="dk1"/>
                </a:solidFill>
                <a:highlight>
                  <a:srgbClr val="FFFFFF"/>
                </a:highlight>
              </a:rPr>
              <a:t> (younger businesses).</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Average population:</a:t>
            </a:r>
            <a:r>
              <a:rPr lang="en-US" sz="1100" b="1" dirty="0">
                <a:solidFill>
                  <a:schemeClr val="dk1"/>
                </a:solidFill>
                <a:highlight>
                  <a:srgbClr val="FFFFFF"/>
                </a:highlight>
              </a:rPr>
              <a:t> ~70k </a:t>
            </a:r>
            <a:r>
              <a:rPr lang="en-US" sz="1100" dirty="0">
                <a:solidFill>
                  <a:schemeClr val="dk1"/>
                </a:solidFill>
                <a:highlight>
                  <a:srgbClr val="FFFFFF"/>
                </a:highlight>
              </a:rPr>
              <a:t>(highest population among clusters).</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Business density: </a:t>
            </a:r>
            <a:r>
              <a:rPr lang="en-US" sz="1100" b="1" dirty="0">
                <a:solidFill>
                  <a:schemeClr val="dk1"/>
                </a:solidFill>
                <a:highlight>
                  <a:srgbClr val="FFFFFF"/>
                </a:highlight>
              </a:rPr>
              <a:t>52.18 </a:t>
            </a:r>
            <a:r>
              <a:rPr lang="en-US" sz="1100" dirty="0">
                <a:solidFill>
                  <a:schemeClr val="dk1"/>
                </a:solidFill>
                <a:highlight>
                  <a:srgbClr val="FFFFFF"/>
                </a:highlight>
              </a:rPr>
              <a:t>(moderate).</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Dominated by </a:t>
            </a:r>
            <a:r>
              <a:rPr lang="en-US" sz="1100" b="1" dirty="0">
                <a:solidFill>
                  <a:schemeClr val="dk1"/>
                </a:solidFill>
                <a:highlight>
                  <a:srgbClr val="FFFFFF"/>
                </a:highlight>
              </a:rPr>
              <a:t>retail trade, </a:t>
            </a:r>
            <a:r>
              <a:rPr lang="en-US" sz="1100" dirty="0">
                <a:solidFill>
                  <a:schemeClr val="dk1"/>
                </a:solidFill>
                <a:highlight>
                  <a:srgbClr val="FFFFFF"/>
                </a:highlight>
              </a:rPr>
              <a:t>mostly </a:t>
            </a:r>
            <a:r>
              <a:rPr lang="en-US" sz="1100" b="1" dirty="0">
                <a:solidFill>
                  <a:schemeClr val="dk1"/>
                </a:solidFill>
                <a:highlight>
                  <a:srgbClr val="FFFFFF"/>
                </a:highlight>
              </a:rPr>
              <a:t>sole proprietorships.</a:t>
            </a:r>
            <a:endParaRPr sz="1100" dirty="0">
              <a:solidFill>
                <a:schemeClr val="dk1"/>
              </a:solidFill>
              <a:highlight>
                <a:srgbClr val="FFFFFF"/>
              </a:highlight>
            </a:endParaRPr>
          </a:p>
          <a:p>
            <a:pPr marL="0" lvl="0" indent="0" algn="l" rtl="0">
              <a:lnSpc>
                <a:spcPct val="115000"/>
              </a:lnSpc>
              <a:spcBef>
                <a:spcPts val="1200"/>
              </a:spcBef>
              <a:spcAft>
                <a:spcPts val="0"/>
              </a:spcAft>
              <a:buNone/>
            </a:pPr>
            <a:r>
              <a:rPr lang="en-US" sz="1100" b="1" dirty="0">
                <a:solidFill>
                  <a:srgbClr val="A31515"/>
                </a:solidFill>
                <a:highlight>
                  <a:srgbClr val="FFFFFF"/>
                </a:highlight>
              </a:rPr>
              <a:t>5.</a:t>
            </a:r>
            <a:r>
              <a:rPr lang="en-US" sz="1100" b="1" dirty="0">
                <a:solidFill>
                  <a:srgbClr val="BCBD22"/>
                </a:solidFill>
                <a:highlight>
                  <a:srgbClr val="FFFFFF"/>
                </a:highlight>
              </a:rPr>
              <a:t>        Cluster 5:</a:t>
            </a:r>
            <a:endParaRPr sz="1100" dirty="0">
              <a:solidFill>
                <a:srgbClr val="BCBD22"/>
              </a:solidFill>
              <a:highlight>
                <a:srgbClr val="FFFFFF"/>
              </a:highlight>
            </a:endParaRPr>
          </a:p>
          <a:p>
            <a:pPr marL="914400" lvl="1" indent="-298450" algn="l" rtl="0">
              <a:lnSpc>
                <a:spcPct val="115000"/>
              </a:lnSpc>
              <a:spcBef>
                <a:spcPts val="1200"/>
              </a:spcBef>
              <a:spcAft>
                <a:spcPts val="0"/>
              </a:spcAft>
              <a:buClr>
                <a:schemeClr val="dk1"/>
              </a:buClr>
              <a:buSzPts val="1100"/>
              <a:buChar char="○"/>
            </a:pPr>
            <a:r>
              <a:rPr lang="en-US" sz="1100" dirty="0">
                <a:solidFill>
                  <a:schemeClr val="dk1"/>
                </a:solidFill>
                <a:highlight>
                  <a:srgbClr val="FFFFFF"/>
                </a:highlight>
              </a:rPr>
              <a:t>Medium-sized cluster</a:t>
            </a:r>
            <a:r>
              <a:rPr lang="en-US" sz="1100" b="1" dirty="0">
                <a:solidFill>
                  <a:schemeClr val="dk1"/>
                </a:solidFill>
                <a:highlight>
                  <a:srgbClr val="FFFFFF"/>
                </a:highlight>
              </a:rPr>
              <a:t> (17,391 businesses).</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Located around</a:t>
            </a:r>
            <a:r>
              <a:rPr lang="en-US" sz="1100" b="1" dirty="0">
                <a:solidFill>
                  <a:schemeClr val="dk1"/>
                </a:solidFill>
                <a:highlight>
                  <a:srgbClr val="FFFFFF"/>
                </a:highlight>
              </a:rPr>
              <a:t> 32.91° N, –117.20° W → </a:t>
            </a:r>
            <a:r>
              <a:rPr lang="en-US" sz="1100" i="1" dirty="0">
                <a:solidFill>
                  <a:schemeClr val="dk1"/>
                </a:solidFill>
                <a:highlight>
                  <a:srgbClr val="FFFFFF"/>
                </a:highlight>
              </a:rPr>
              <a:t>North-Central-West</a:t>
            </a:r>
            <a:r>
              <a:rPr lang="en-US" sz="1100" dirty="0">
                <a:solidFill>
                  <a:schemeClr val="dk1"/>
                </a:solidFill>
                <a:highlight>
                  <a:srgbClr val="FFFFFF"/>
                </a:highlight>
              </a:rPr>
              <a:t>.</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Average business age:</a:t>
            </a:r>
            <a:r>
              <a:rPr lang="en-US" sz="1100" b="1" dirty="0">
                <a:solidFill>
                  <a:schemeClr val="dk1"/>
                </a:solidFill>
                <a:highlight>
                  <a:srgbClr val="FFFFFF"/>
                </a:highlight>
              </a:rPr>
              <a:t> ~9.8 years</a:t>
            </a:r>
            <a:r>
              <a:rPr lang="en-US" sz="1100" dirty="0">
                <a:solidFill>
                  <a:schemeClr val="dk1"/>
                </a:solidFill>
                <a:highlight>
                  <a:srgbClr val="FFFFFF"/>
                </a:highlight>
              </a:rPr>
              <a:t> (oldest cluster overall).</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Average population: </a:t>
            </a:r>
            <a:r>
              <a:rPr lang="en-US" sz="1100" b="1" dirty="0">
                <a:solidFill>
                  <a:schemeClr val="dk1"/>
                </a:solidFill>
                <a:highlight>
                  <a:srgbClr val="FFFFFF"/>
                </a:highlight>
              </a:rPr>
              <a:t>~46k.</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Business density:</a:t>
            </a:r>
            <a:r>
              <a:rPr lang="en-US" sz="1100" b="1" dirty="0">
                <a:solidFill>
                  <a:schemeClr val="dk1"/>
                </a:solidFill>
                <a:highlight>
                  <a:srgbClr val="FFFFFF"/>
                </a:highlight>
              </a:rPr>
              <a:t> 227.83 </a:t>
            </a:r>
            <a:r>
              <a:rPr lang="en-US" sz="1100" dirty="0">
                <a:solidFill>
                  <a:schemeClr val="dk1"/>
                </a:solidFill>
                <a:highlight>
                  <a:srgbClr val="FFFFFF"/>
                </a:highlight>
              </a:rPr>
              <a:t>(highest density of all clusters).</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Primarily </a:t>
            </a:r>
            <a:r>
              <a:rPr lang="en-US" sz="1100" b="1" dirty="0">
                <a:solidFill>
                  <a:schemeClr val="dk1"/>
                </a:solidFill>
                <a:highlight>
                  <a:srgbClr val="FFFFFF"/>
                </a:highlight>
              </a:rPr>
              <a:t>professional, scientific, and technical services; </a:t>
            </a:r>
            <a:r>
              <a:rPr lang="en-US" sz="1100" dirty="0">
                <a:solidFill>
                  <a:schemeClr val="dk1"/>
                </a:solidFill>
                <a:highlight>
                  <a:srgbClr val="FFFFFF"/>
                </a:highlight>
              </a:rPr>
              <a:t>mostly</a:t>
            </a:r>
            <a:r>
              <a:rPr lang="en-US" sz="1100" b="1" dirty="0">
                <a:solidFill>
                  <a:schemeClr val="dk1"/>
                </a:solidFill>
                <a:highlight>
                  <a:srgbClr val="FFFFFF"/>
                </a:highlight>
              </a:rPr>
              <a:t> sole proprietorships.</a:t>
            </a:r>
            <a:endParaRPr sz="1100" dirty="0">
              <a:solidFill>
                <a:schemeClr val="dk1"/>
              </a:solidFill>
              <a:highlight>
                <a:srgbClr val="FFFFFF"/>
              </a:highlight>
            </a:endParaRPr>
          </a:p>
          <a:p>
            <a:pPr marL="0" lvl="0" indent="0" algn="l" rtl="0">
              <a:lnSpc>
                <a:spcPct val="115000"/>
              </a:lnSpc>
              <a:spcBef>
                <a:spcPts val="1200"/>
              </a:spcBef>
              <a:spcAft>
                <a:spcPts val="0"/>
              </a:spcAft>
              <a:buNone/>
            </a:pPr>
            <a:r>
              <a:rPr lang="en-US" sz="1100" b="1" dirty="0">
                <a:solidFill>
                  <a:srgbClr val="17BECF"/>
                </a:solidFill>
                <a:highlight>
                  <a:srgbClr val="FFFFFF"/>
                </a:highlight>
              </a:rPr>
              <a:t>6.        Cluster 6:</a:t>
            </a:r>
            <a:endParaRPr sz="1100" dirty="0">
              <a:solidFill>
                <a:srgbClr val="17BECF"/>
              </a:solidFill>
              <a:highlight>
                <a:srgbClr val="FFFFFF"/>
              </a:highlight>
            </a:endParaRPr>
          </a:p>
          <a:p>
            <a:pPr marL="914400" lvl="1" indent="-298450" algn="l" rtl="0">
              <a:lnSpc>
                <a:spcPct val="115000"/>
              </a:lnSpc>
              <a:spcBef>
                <a:spcPts val="1200"/>
              </a:spcBef>
              <a:spcAft>
                <a:spcPts val="0"/>
              </a:spcAft>
              <a:buClr>
                <a:schemeClr val="dk1"/>
              </a:buClr>
              <a:buSzPts val="1100"/>
              <a:buChar char="○"/>
            </a:pPr>
            <a:r>
              <a:rPr lang="en-US" sz="1100" dirty="0">
                <a:solidFill>
                  <a:schemeClr val="dk1"/>
                </a:solidFill>
                <a:highlight>
                  <a:srgbClr val="FFFFFF"/>
                </a:highlight>
              </a:rPr>
              <a:t>Small-sized cluster</a:t>
            </a:r>
            <a:r>
              <a:rPr lang="en-US" sz="1100" b="1" dirty="0">
                <a:solidFill>
                  <a:schemeClr val="dk1"/>
                </a:solidFill>
                <a:highlight>
                  <a:srgbClr val="FFFFFF"/>
                </a:highlight>
              </a:rPr>
              <a:t> (5,084 businesses).</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Located around </a:t>
            </a:r>
            <a:r>
              <a:rPr lang="en-US" sz="1100" b="1" dirty="0">
                <a:solidFill>
                  <a:schemeClr val="dk1"/>
                </a:solidFill>
                <a:highlight>
                  <a:srgbClr val="FFFFFF"/>
                </a:highlight>
              </a:rPr>
              <a:t>32.81° N, –116.94° W → </a:t>
            </a:r>
            <a:r>
              <a:rPr lang="en-US" sz="1100" i="1" dirty="0">
                <a:solidFill>
                  <a:schemeClr val="dk1"/>
                </a:solidFill>
                <a:highlight>
                  <a:srgbClr val="FFFFFF"/>
                </a:highlight>
              </a:rPr>
              <a:t>Central-East / East County edge</a:t>
            </a:r>
            <a:r>
              <a:rPr lang="en-US" sz="1100" dirty="0">
                <a:solidFill>
                  <a:schemeClr val="dk1"/>
                </a:solidFill>
                <a:highlight>
                  <a:srgbClr val="FFFFFF"/>
                </a:highlight>
              </a:rPr>
              <a:t>.</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Average business age: </a:t>
            </a:r>
            <a:r>
              <a:rPr lang="en-US" sz="1100" b="1" dirty="0">
                <a:solidFill>
                  <a:schemeClr val="dk1"/>
                </a:solidFill>
                <a:highlight>
                  <a:srgbClr val="FFFFFF"/>
                </a:highlight>
              </a:rPr>
              <a:t>~8.7 years.</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Average population:</a:t>
            </a:r>
            <a:r>
              <a:rPr lang="en-US" sz="1100" b="1" dirty="0">
                <a:solidFill>
                  <a:schemeClr val="dk1"/>
                </a:solidFill>
                <a:highlight>
                  <a:srgbClr val="FFFFFF"/>
                </a:highlight>
              </a:rPr>
              <a:t> ~46k.</a:t>
            </a:r>
            <a:endParaRPr sz="1100" b="1" dirty="0">
              <a:solidFill>
                <a:schemeClr val="dk1"/>
              </a:solidFill>
              <a:highlight>
                <a:srgbClr val="FFFFFF"/>
              </a:highlight>
            </a:endParaRPr>
          </a:p>
          <a:p>
            <a:pPr marL="914400" lvl="1" indent="-298450" algn="l" rtl="0">
              <a:lnSpc>
                <a:spcPct val="115000"/>
              </a:lnSpc>
              <a:spcBef>
                <a:spcPts val="0"/>
              </a:spcBef>
              <a:spcAft>
                <a:spcPts val="0"/>
              </a:spcAft>
              <a:buClr>
                <a:schemeClr val="dk1"/>
              </a:buClr>
              <a:buSzPts val="1100"/>
              <a:buChar char="○"/>
            </a:pPr>
            <a:r>
              <a:rPr lang="en-US" sz="1100" dirty="0">
                <a:solidFill>
                  <a:schemeClr val="dk1"/>
                </a:solidFill>
                <a:highlight>
                  <a:srgbClr val="FFFFFF"/>
                </a:highlight>
              </a:rPr>
              <a:t>Business density: </a:t>
            </a:r>
            <a:r>
              <a:rPr lang="en-US" sz="1100" b="1" dirty="0">
                <a:solidFill>
                  <a:schemeClr val="dk1"/>
                </a:solidFill>
                <a:highlight>
                  <a:srgbClr val="FFFFFF"/>
                </a:highlight>
              </a:rPr>
              <a:t>22.60 </a:t>
            </a:r>
            <a:r>
              <a:rPr lang="en-US" sz="1100" dirty="0">
                <a:solidFill>
                  <a:schemeClr val="dk1"/>
                </a:solidFill>
                <a:highlight>
                  <a:srgbClr val="FFFFFF"/>
                </a:highlight>
              </a:rPr>
              <a:t>(low).</a:t>
            </a:r>
            <a:endParaRPr sz="1100" b="1" dirty="0">
              <a:solidFill>
                <a:schemeClr val="dk1"/>
              </a:solidFill>
              <a:highlight>
                <a:srgbClr val="FFFFFF"/>
              </a:highlight>
            </a:endParaRPr>
          </a:p>
          <a:p>
            <a:pPr marL="914400" lvl="1" indent="-298450" algn="l" rtl="0">
              <a:lnSpc>
                <a:spcPct val="115000"/>
              </a:lnSpc>
              <a:spcBef>
                <a:spcPts val="0"/>
              </a:spcBef>
              <a:spcAft>
                <a:spcPts val="1200"/>
              </a:spcAft>
              <a:buClr>
                <a:schemeClr val="dk1"/>
              </a:buClr>
              <a:buSzPts val="1100"/>
              <a:buChar char="○"/>
            </a:pPr>
            <a:r>
              <a:rPr lang="en-US" sz="1100" dirty="0">
                <a:solidFill>
                  <a:schemeClr val="dk1"/>
                </a:solidFill>
                <a:highlight>
                  <a:srgbClr val="FFFFFF"/>
                </a:highlight>
              </a:rPr>
              <a:t>Mainly</a:t>
            </a:r>
            <a:r>
              <a:rPr lang="en-US" sz="1100" b="1" dirty="0">
                <a:solidFill>
                  <a:schemeClr val="dk1"/>
                </a:solidFill>
                <a:highlight>
                  <a:srgbClr val="FFFFFF"/>
                </a:highlight>
              </a:rPr>
              <a:t> the construction sector, </a:t>
            </a:r>
            <a:r>
              <a:rPr lang="en-US" sz="1100" dirty="0">
                <a:solidFill>
                  <a:schemeClr val="dk1"/>
                </a:solidFill>
                <a:highlight>
                  <a:srgbClr val="FFFFFF"/>
                </a:highlight>
              </a:rPr>
              <a:t>dominated by </a:t>
            </a:r>
            <a:r>
              <a:rPr lang="en-US" sz="1100" b="1" dirty="0">
                <a:solidFill>
                  <a:schemeClr val="dk1"/>
                </a:solidFill>
                <a:highlight>
                  <a:srgbClr val="FFFFFF"/>
                </a:highlight>
              </a:rPr>
              <a:t>sole proprietorships.</a:t>
            </a:r>
            <a:endParaRPr sz="1100" b="1" dirty="0">
              <a:solidFill>
                <a:schemeClr val="dk1"/>
              </a:solidFill>
              <a:highlight>
                <a:srgbClr val="FFFFFF"/>
              </a:highlight>
            </a:endParaRPr>
          </a:p>
        </p:txBody>
      </p:sp>
      <p:sp>
        <p:nvSpPr>
          <p:cNvPr id="291" name="Google Shape;291;g3b148cf25cd_0_129"/>
          <p:cNvSpPr txBox="1"/>
          <p:nvPr/>
        </p:nvSpPr>
        <p:spPr>
          <a:xfrm>
            <a:off x="288716" y="519602"/>
            <a:ext cx="2398200" cy="74017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US" b="1" u="sng" dirty="0">
                <a:solidFill>
                  <a:srgbClr val="7030A0"/>
                </a:solidFill>
                <a:highlight>
                  <a:srgbClr val="FFFFFF"/>
                </a:highlight>
              </a:rPr>
              <a:t>Interpretation of clusters</a:t>
            </a:r>
            <a:endParaRPr u="sng" dirty="0">
              <a:solidFill>
                <a:srgbClr val="7030A0"/>
              </a:solidFill>
            </a:endParaRPr>
          </a:p>
        </p:txBody>
      </p:sp>
      <p:pic>
        <p:nvPicPr>
          <p:cNvPr id="292" name="Google Shape;292;g3b148cf25cd_0_129"/>
          <p:cNvPicPr preferRelativeResize="0"/>
          <p:nvPr/>
        </p:nvPicPr>
        <p:blipFill>
          <a:blip r:embed="rId3">
            <a:alphaModFix/>
          </a:blip>
          <a:stretch>
            <a:fillRect/>
          </a:stretch>
        </p:blipFill>
        <p:spPr>
          <a:xfrm>
            <a:off x="3681700" y="38125"/>
            <a:ext cx="2360850" cy="1614525"/>
          </a:xfrm>
          <a:prstGeom prst="rect">
            <a:avLst/>
          </a:prstGeom>
          <a:noFill/>
          <a:ln w="9525" cap="flat" cmpd="sng">
            <a:solidFill>
              <a:srgbClr val="9900FF"/>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6"/>
        <p:cNvGrpSpPr/>
        <p:nvPr/>
      </p:nvGrpSpPr>
      <p:grpSpPr>
        <a:xfrm>
          <a:off x="0" y="0"/>
          <a:ext cx="0" cy="0"/>
          <a:chOff x="0" y="0"/>
          <a:chExt cx="0" cy="0"/>
        </a:xfrm>
      </p:grpSpPr>
      <p:cxnSp>
        <p:nvCxnSpPr>
          <p:cNvPr id="297" name="Google Shape;297;g3b148cf25cd_0_73"/>
          <p:cNvCxnSpPr/>
          <p:nvPr/>
        </p:nvCxnSpPr>
        <p:spPr>
          <a:xfrm>
            <a:off x="713232" y="1031001"/>
            <a:ext cx="978900" cy="0"/>
          </a:xfrm>
          <a:prstGeom prst="straightConnector1">
            <a:avLst/>
          </a:prstGeom>
          <a:noFill/>
          <a:ln w="76200" cap="flat" cmpd="sng">
            <a:solidFill>
              <a:schemeClr val="accent1"/>
            </a:solidFill>
            <a:prstDash val="solid"/>
            <a:miter lim="800000"/>
            <a:headEnd type="none" w="sm" len="sm"/>
            <a:tailEnd type="none" w="sm" len="sm"/>
          </a:ln>
        </p:spPr>
      </p:cxnSp>
      <p:sp>
        <p:nvSpPr>
          <p:cNvPr id="298" name="Google Shape;298;g3b148cf25cd_0_73"/>
          <p:cNvSpPr/>
          <p:nvPr/>
        </p:nvSpPr>
        <p:spPr>
          <a:xfrm>
            <a:off x="13150" y="0"/>
            <a:ext cx="51732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sp>
        <p:nvSpPr>
          <p:cNvPr id="299" name="Google Shape;299;g3b148cf25cd_0_73"/>
          <p:cNvSpPr txBox="1"/>
          <p:nvPr/>
        </p:nvSpPr>
        <p:spPr>
          <a:xfrm>
            <a:off x="13153" y="17600"/>
            <a:ext cx="3312600" cy="46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000" b="1" u="sng">
                <a:solidFill>
                  <a:srgbClr val="E69138"/>
                </a:solidFill>
                <a:latin typeface="Play"/>
                <a:ea typeface="Play"/>
                <a:cs typeface="Play"/>
                <a:sym typeface="Play"/>
              </a:rPr>
              <a:t>Modeling &amp; Deployment</a:t>
            </a:r>
            <a:endParaRPr sz="1600" u="sng">
              <a:solidFill>
                <a:srgbClr val="E69138"/>
              </a:solidFill>
            </a:endParaRPr>
          </a:p>
        </p:txBody>
      </p:sp>
      <p:sp>
        <p:nvSpPr>
          <p:cNvPr id="300" name="Google Shape;300;g3b148cf25cd_0_73"/>
          <p:cNvSpPr txBox="1"/>
          <p:nvPr/>
        </p:nvSpPr>
        <p:spPr>
          <a:xfrm>
            <a:off x="4596000" y="430550"/>
            <a:ext cx="3000000" cy="43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US" sz="1600" b="1" u="sng">
                <a:solidFill>
                  <a:schemeClr val="dk1"/>
                </a:solidFill>
                <a:highlight>
                  <a:srgbClr val="FFFFFF"/>
                </a:highlight>
              </a:rPr>
              <a:t>Models’ Confusion Matrices: </a:t>
            </a:r>
            <a:endParaRPr sz="1600" b="1" u="sng">
              <a:solidFill>
                <a:schemeClr val="dk1"/>
              </a:solidFill>
              <a:highlight>
                <a:srgbClr val="FFFFFF"/>
              </a:highlight>
            </a:endParaRPr>
          </a:p>
        </p:txBody>
      </p:sp>
      <p:pic>
        <p:nvPicPr>
          <p:cNvPr id="301" name="Google Shape;301;g3b148cf25cd_0_73"/>
          <p:cNvPicPr preferRelativeResize="0"/>
          <p:nvPr/>
        </p:nvPicPr>
        <p:blipFill>
          <a:blip r:embed="rId3">
            <a:alphaModFix/>
          </a:blip>
          <a:stretch>
            <a:fillRect/>
          </a:stretch>
        </p:blipFill>
        <p:spPr>
          <a:xfrm>
            <a:off x="868624" y="960875"/>
            <a:ext cx="2857500" cy="2257425"/>
          </a:xfrm>
          <a:prstGeom prst="rect">
            <a:avLst/>
          </a:prstGeom>
          <a:noFill/>
          <a:ln>
            <a:noFill/>
          </a:ln>
        </p:spPr>
      </p:pic>
      <p:pic>
        <p:nvPicPr>
          <p:cNvPr id="302" name="Google Shape;302;g3b148cf25cd_0_73"/>
          <p:cNvPicPr preferRelativeResize="0"/>
          <p:nvPr/>
        </p:nvPicPr>
        <p:blipFill>
          <a:blip r:embed="rId4">
            <a:alphaModFix/>
          </a:blip>
          <a:stretch>
            <a:fillRect/>
          </a:stretch>
        </p:blipFill>
        <p:spPr>
          <a:xfrm>
            <a:off x="4578149" y="960875"/>
            <a:ext cx="2743200" cy="2200275"/>
          </a:xfrm>
          <a:prstGeom prst="rect">
            <a:avLst/>
          </a:prstGeom>
          <a:noFill/>
          <a:ln>
            <a:noFill/>
          </a:ln>
        </p:spPr>
      </p:pic>
      <p:pic>
        <p:nvPicPr>
          <p:cNvPr id="303" name="Google Shape;303;g3b148cf25cd_0_73"/>
          <p:cNvPicPr preferRelativeResize="0"/>
          <p:nvPr/>
        </p:nvPicPr>
        <p:blipFill>
          <a:blip r:embed="rId5">
            <a:alphaModFix/>
          </a:blip>
          <a:stretch>
            <a:fillRect/>
          </a:stretch>
        </p:blipFill>
        <p:spPr>
          <a:xfrm>
            <a:off x="8173374" y="756500"/>
            <a:ext cx="2981325" cy="2343150"/>
          </a:xfrm>
          <a:prstGeom prst="rect">
            <a:avLst/>
          </a:prstGeom>
          <a:noFill/>
          <a:ln>
            <a:noFill/>
          </a:ln>
        </p:spPr>
      </p:pic>
      <p:pic>
        <p:nvPicPr>
          <p:cNvPr id="304" name="Google Shape;304;g3b148cf25cd_0_73"/>
          <p:cNvPicPr preferRelativeResize="0"/>
          <p:nvPr/>
        </p:nvPicPr>
        <p:blipFill>
          <a:blip r:embed="rId6">
            <a:alphaModFix/>
          </a:blip>
          <a:stretch>
            <a:fillRect/>
          </a:stretch>
        </p:blipFill>
        <p:spPr>
          <a:xfrm>
            <a:off x="3048025" y="3825236"/>
            <a:ext cx="2981325" cy="2409564"/>
          </a:xfrm>
          <a:prstGeom prst="rect">
            <a:avLst/>
          </a:prstGeom>
          <a:noFill/>
          <a:ln>
            <a:noFill/>
          </a:ln>
        </p:spPr>
      </p:pic>
      <p:pic>
        <p:nvPicPr>
          <p:cNvPr id="305" name="Google Shape;305;g3b148cf25cd_0_73"/>
          <p:cNvPicPr preferRelativeResize="0"/>
          <p:nvPr/>
        </p:nvPicPr>
        <p:blipFill>
          <a:blip r:embed="rId7">
            <a:alphaModFix/>
          </a:blip>
          <a:stretch>
            <a:fillRect/>
          </a:stretch>
        </p:blipFill>
        <p:spPr>
          <a:xfrm>
            <a:off x="6839550" y="3815563"/>
            <a:ext cx="3028950" cy="2428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9"/>
        <p:cNvGrpSpPr/>
        <p:nvPr/>
      </p:nvGrpSpPr>
      <p:grpSpPr>
        <a:xfrm>
          <a:off x="0" y="0"/>
          <a:ext cx="0" cy="0"/>
          <a:chOff x="0" y="0"/>
          <a:chExt cx="0" cy="0"/>
        </a:xfrm>
      </p:grpSpPr>
      <p:cxnSp>
        <p:nvCxnSpPr>
          <p:cNvPr id="310" name="Google Shape;310;g3b12fe420c2_0_125"/>
          <p:cNvCxnSpPr/>
          <p:nvPr/>
        </p:nvCxnSpPr>
        <p:spPr>
          <a:xfrm>
            <a:off x="713232" y="1031001"/>
            <a:ext cx="978900" cy="0"/>
          </a:xfrm>
          <a:prstGeom prst="straightConnector1">
            <a:avLst/>
          </a:prstGeom>
          <a:noFill/>
          <a:ln w="76200" cap="flat" cmpd="sng">
            <a:solidFill>
              <a:schemeClr val="accent1"/>
            </a:solidFill>
            <a:prstDash val="solid"/>
            <a:miter lim="800000"/>
            <a:headEnd type="none" w="sm" len="sm"/>
            <a:tailEnd type="none" w="sm" len="sm"/>
          </a:ln>
        </p:spPr>
      </p:cxnSp>
      <p:sp>
        <p:nvSpPr>
          <p:cNvPr id="311" name="Google Shape;311;g3b12fe420c2_0_125"/>
          <p:cNvSpPr/>
          <p:nvPr/>
        </p:nvSpPr>
        <p:spPr>
          <a:xfrm>
            <a:off x="13150" y="0"/>
            <a:ext cx="51732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sp>
        <p:nvSpPr>
          <p:cNvPr id="312" name="Google Shape;312;g3b12fe420c2_0_125"/>
          <p:cNvSpPr txBox="1"/>
          <p:nvPr/>
        </p:nvSpPr>
        <p:spPr>
          <a:xfrm>
            <a:off x="13153" y="17600"/>
            <a:ext cx="3312600" cy="46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000" b="1" u="sng">
                <a:solidFill>
                  <a:srgbClr val="E69138"/>
                </a:solidFill>
                <a:latin typeface="Play"/>
                <a:ea typeface="Play"/>
                <a:cs typeface="Play"/>
                <a:sym typeface="Play"/>
              </a:rPr>
              <a:t>Modeling &amp; Deployment</a:t>
            </a:r>
            <a:endParaRPr sz="1600" b="1" u="sng">
              <a:solidFill>
                <a:srgbClr val="E69138"/>
              </a:solidFill>
            </a:endParaRPr>
          </a:p>
        </p:txBody>
      </p:sp>
      <p:sp>
        <p:nvSpPr>
          <p:cNvPr id="313" name="Google Shape;313;g3b12fe420c2_0_125"/>
          <p:cNvSpPr txBox="1"/>
          <p:nvPr/>
        </p:nvSpPr>
        <p:spPr>
          <a:xfrm>
            <a:off x="4180500" y="143525"/>
            <a:ext cx="3983400" cy="77556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US" sz="1600" b="1" u="sng" dirty="0">
                <a:solidFill>
                  <a:srgbClr val="7030A0"/>
                </a:solidFill>
                <a:highlight>
                  <a:srgbClr val="FFFFFF"/>
                </a:highlight>
              </a:rPr>
              <a:t>Models’ Metrics Comparison: </a:t>
            </a:r>
            <a:endParaRPr sz="1600" b="1" u="sng" dirty="0">
              <a:solidFill>
                <a:srgbClr val="7030A0"/>
              </a:solidFill>
              <a:highlight>
                <a:srgbClr val="FFFFFF"/>
              </a:highlight>
            </a:endParaRPr>
          </a:p>
        </p:txBody>
      </p:sp>
      <p:sp>
        <p:nvSpPr>
          <p:cNvPr id="315" name="Google Shape;315;g3b12fe420c2_0_125"/>
          <p:cNvSpPr txBox="1"/>
          <p:nvPr/>
        </p:nvSpPr>
        <p:spPr>
          <a:xfrm>
            <a:off x="90893" y="3353759"/>
            <a:ext cx="12039600" cy="365635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2400"/>
              </a:spcBef>
              <a:spcAft>
                <a:spcPts val="0"/>
              </a:spcAft>
              <a:buNone/>
            </a:pPr>
            <a:r>
              <a:rPr lang="en-US" sz="1600" b="1" u="sng" dirty="0">
                <a:solidFill>
                  <a:srgbClr val="7030A0"/>
                </a:solidFill>
              </a:rPr>
              <a:t>Model Comparison Summary </a:t>
            </a:r>
            <a:endParaRPr sz="1600" b="1" u="sng" dirty="0">
              <a:solidFill>
                <a:srgbClr val="7030A0"/>
              </a:solidFill>
            </a:endParaRPr>
          </a:p>
          <a:p>
            <a:pPr marL="0" lvl="0" indent="0" algn="l" rtl="0">
              <a:lnSpc>
                <a:spcPct val="115000"/>
              </a:lnSpc>
              <a:spcBef>
                <a:spcPts val="1200"/>
              </a:spcBef>
              <a:spcAft>
                <a:spcPts val="0"/>
              </a:spcAft>
              <a:buNone/>
            </a:pPr>
            <a:r>
              <a:rPr lang="en-US" sz="1600" dirty="0">
                <a:solidFill>
                  <a:schemeClr val="dk1"/>
                </a:solidFill>
              </a:rPr>
              <a:t>The comparison shows that </a:t>
            </a:r>
            <a:r>
              <a:rPr lang="en-US" sz="1600" b="1" dirty="0">
                <a:solidFill>
                  <a:schemeClr val="dk1"/>
                </a:solidFill>
              </a:rPr>
              <a:t>LightGBM and XGBoost outperform all other models</a:t>
            </a:r>
            <a:r>
              <a:rPr lang="en-US" sz="1600" dirty="0">
                <a:solidFill>
                  <a:schemeClr val="dk1"/>
                </a:solidFill>
              </a:rPr>
              <a:t> across every major metric. LightGBM slightly outperforms the others, achieving the highest accuracy (0.836) and ROC-AUC (0.911), which indicates that it distinguishes well between active and closed businesses while maintaining a strong overall performance. </a:t>
            </a:r>
            <a:endParaRPr sz="1600" dirty="0">
              <a:solidFill>
                <a:schemeClr val="dk1"/>
              </a:solidFill>
            </a:endParaRPr>
          </a:p>
          <a:p>
            <a:pPr marL="0" lvl="0" indent="0" algn="l" rtl="0">
              <a:lnSpc>
                <a:spcPct val="115000"/>
              </a:lnSpc>
              <a:spcBef>
                <a:spcPts val="1200"/>
              </a:spcBef>
              <a:spcAft>
                <a:spcPts val="0"/>
              </a:spcAft>
              <a:buNone/>
            </a:pPr>
            <a:r>
              <a:rPr lang="en-US" sz="1600" b="1" dirty="0">
                <a:solidFill>
                  <a:schemeClr val="dk1"/>
                </a:solidFill>
              </a:rPr>
              <a:t>Logistic Regression</a:t>
            </a:r>
            <a:r>
              <a:rPr lang="en-US" sz="1600" dirty="0">
                <a:solidFill>
                  <a:schemeClr val="dk1"/>
                </a:solidFill>
              </a:rPr>
              <a:t> performs the worst across all metrics, suggesting that the relationships in the dataset are nonlinear and better captured by tree-based and boosting algorithms.</a:t>
            </a:r>
            <a:endParaRPr sz="1600" dirty="0">
              <a:solidFill>
                <a:schemeClr val="dk1"/>
              </a:solidFill>
            </a:endParaRPr>
          </a:p>
          <a:p>
            <a:pPr marL="0" lvl="0" indent="0" algn="l" rtl="0">
              <a:lnSpc>
                <a:spcPct val="115000"/>
              </a:lnSpc>
              <a:spcBef>
                <a:spcPts val="1200"/>
              </a:spcBef>
              <a:spcAft>
                <a:spcPts val="1200"/>
              </a:spcAft>
              <a:buNone/>
            </a:pPr>
            <a:r>
              <a:rPr lang="en-US" sz="1600" dirty="0">
                <a:solidFill>
                  <a:schemeClr val="dk1"/>
                </a:solidFill>
              </a:rPr>
              <a:t>Overall, </a:t>
            </a:r>
            <a:r>
              <a:rPr lang="en-US" sz="1600" b="1" dirty="0">
                <a:solidFill>
                  <a:schemeClr val="dk1"/>
                </a:solidFill>
              </a:rPr>
              <a:t>LightGBM is the best-performing model</a:t>
            </a:r>
            <a:r>
              <a:rPr lang="en-US" sz="1600" dirty="0">
                <a:solidFill>
                  <a:schemeClr val="dk1"/>
                </a:solidFill>
              </a:rPr>
              <a:t>, achieving an accuracy of 83.6%, an F1 score of 0.793, and an ROC-AUC of 0.911, indicating strong predictive power for business survival. While precision (82.8%) is slightly higher than recall (76.0%), the model effectively balances false positives and false negatives, making it suitable for practical decision-making.</a:t>
            </a:r>
            <a:endParaRPr sz="1600" dirty="0"/>
          </a:p>
        </p:txBody>
      </p:sp>
      <p:pic>
        <p:nvPicPr>
          <p:cNvPr id="316" name="Google Shape;316;g3b12fe420c2_0_125"/>
          <p:cNvPicPr preferRelativeResize="0"/>
          <p:nvPr/>
        </p:nvPicPr>
        <p:blipFill>
          <a:blip r:embed="rId3">
            <a:alphaModFix/>
          </a:blip>
          <a:stretch>
            <a:fillRect/>
          </a:stretch>
        </p:blipFill>
        <p:spPr>
          <a:xfrm>
            <a:off x="3833233" y="686941"/>
            <a:ext cx="4079950" cy="2987449"/>
          </a:xfrm>
          <a:prstGeom prst="rect">
            <a:avLst/>
          </a:prstGeom>
          <a:noFill/>
          <a:ln w="9525" cap="flat" cmpd="sng">
            <a:solidFill>
              <a:srgbClr val="9900FF"/>
            </a:solidFill>
            <a:prstDash val="solid"/>
            <a:round/>
            <a:headEnd type="none" w="sm" len="sm"/>
            <a:tailEnd type="none" w="sm" len="sm"/>
          </a:ln>
        </p:spPr>
      </p:pic>
      <p:sp>
        <p:nvSpPr>
          <p:cNvPr id="317" name="Google Shape;317;g3b12fe420c2_0_125"/>
          <p:cNvSpPr txBox="1"/>
          <p:nvPr/>
        </p:nvSpPr>
        <p:spPr>
          <a:xfrm>
            <a:off x="8107060" y="519711"/>
            <a:ext cx="3874408" cy="3154679"/>
          </a:xfrm>
          <a:prstGeom prst="rect">
            <a:avLst/>
          </a:prstGeom>
          <a:noFill/>
          <a:ln w="9525" cap="flat" cmpd="sng">
            <a:solidFill>
              <a:srgbClr val="9900FF"/>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00000"/>
              </a:lnSpc>
              <a:spcBef>
                <a:spcPts val="1800"/>
              </a:spcBef>
              <a:spcAft>
                <a:spcPts val="0"/>
              </a:spcAft>
              <a:buNone/>
            </a:pPr>
            <a:r>
              <a:rPr lang="en-US" b="1" dirty="0">
                <a:solidFill>
                  <a:schemeClr val="dk1"/>
                </a:solidFill>
              </a:rPr>
              <a:t>Summary for LightGBM</a:t>
            </a:r>
            <a:endParaRPr b="1" dirty="0">
              <a:solidFill>
                <a:schemeClr val="dk1"/>
              </a:solidFill>
            </a:endParaRPr>
          </a:p>
          <a:p>
            <a:pPr marL="457200" lvl="0" indent="-298450" algn="l" rtl="0">
              <a:lnSpc>
                <a:spcPct val="100000"/>
              </a:lnSpc>
              <a:spcBef>
                <a:spcPts val="1200"/>
              </a:spcBef>
              <a:spcAft>
                <a:spcPts val="0"/>
              </a:spcAft>
              <a:buClr>
                <a:schemeClr val="dk1"/>
              </a:buClr>
              <a:buSzPts val="1100"/>
              <a:buChar char="●"/>
            </a:pPr>
            <a:r>
              <a:rPr lang="en-US" sz="1100" b="1" dirty="0">
                <a:solidFill>
                  <a:schemeClr val="dk1"/>
                </a:solidFill>
              </a:rPr>
              <a:t>Best model</a:t>
            </a:r>
            <a:r>
              <a:rPr lang="en-US" sz="1100" dirty="0">
                <a:solidFill>
                  <a:schemeClr val="dk1"/>
                </a:solidFill>
              </a:rPr>
              <a:t> in your comparison based on </a:t>
            </a:r>
            <a:r>
              <a:rPr lang="en-US" sz="1100" b="1" dirty="0">
                <a:solidFill>
                  <a:schemeClr val="dk1"/>
                </a:solidFill>
              </a:rPr>
              <a:t>both Accuracy (0.836) and ROC-AUC (0.911)</a:t>
            </a:r>
            <a:r>
              <a:rPr lang="en-US" sz="1100" dirty="0">
                <a:solidFill>
                  <a:schemeClr val="dk1"/>
                </a:solidFill>
              </a:rPr>
              <a:t>.</a:t>
            </a:r>
            <a:br>
              <a:rPr lang="en-US" sz="1100" dirty="0">
                <a:solidFill>
                  <a:schemeClr val="dk1"/>
                </a:solidFill>
              </a:rPr>
            </a:br>
            <a:endParaRPr sz="1100"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sz="1100" b="1" dirty="0">
                <a:solidFill>
                  <a:schemeClr val="dk1"/>
                </a:solidFill>
              </a:rPr>
              <a:t>Strengths:</a:t>
            </a:r>
            <a:endParaRPr sz="1100" b="1" dirty="0">
              <a:solidFill>
                <a:schemeClr val="dk1"/>
              </a:solidFill>
            </a:endParaRPr>
          </a:p>
          <a:p>
            <a:pPr marL="914400" lvl="1" indent="-298450" algn="l" rtl="0">
              <a:lnSpc>
                <a:spcPct val="100000"/>
              </a:lnSpc>
              <a:spcBef>
                <a:spcPts val="0"/>
              </a:spcBef>
              <a:spcAft>
                <a:spcPts val="0"/>
              </a:spcAft>
              <a:buClr>
                <a:schemeClr val="dk1"/>
              </a:buClr>
              <a:buSzPts val="1100"/>
              <a:buChar char="○"/>
            </a:pPr>
            <a:r>
              <a:rPr lang="en-US" sz="1100" dirty="0">
                <a:solidFill>
                  <a:schemeClr val="dk1"/>
                </a:solidFill>
              </a:rPr>
              <a:t>High overall accuracy</a:t>
            </a:r>
            <a:endParaRPr sz="1100" dirty="0">
              <a:solidFill>
                <a:schemeClr val="dk1"/>
              </a:solidFill>
            </a:endParaRPr>
          </a:p>
          <a:p>
            <a:pPr marL="914400" lvl="1" indent="-298450" algn="l" rtl="0">
              <a:lnSpc>
                <a:spcPct val="100000"/>
              </a:lnSpc>
              <a:spcBef>
                <a:spcPts val="0"/>
              </a:spcBef>
              <a:spcAft>
                <a:spcPts val="0"/>
              </a:spcAft>
              <a:buClr>
                <a:schemeClr val="dk1"/>
              </a:buClr>
              <a:buSzPts val="1100"/>
              <a:buChar char="○"/>
            </a:pPr>
            <a:r>
              <a:rPr lang="en-US" sz="1100" dirty="0">
                <a:solidFill>
                  <a:schemeClr val="dk1"/>
                </a:solidFill>
              </a:rPr>
              <a:t>Strong balance between precision and recall (F1 = 0.793)</a:t>
            </a:r>
            <a:endParaRPr sz="1100" dirty="0">
              <a:solidFill>
                <a:schemeClr val="dk1"/>
              </a:solidFill>
            </a:endParaRPr>
          </a:p>
          <a:p>
            <a:pPr marL="914400" lvl="1" indent="-298450" algn="l" rtl="0">
              <a:lnSpc>
                <a:spcPct val="100000"/>
              </a:lnSpc>
              <a:spcBef>
                <a:spcPts val="0"/>
              </a:spcBef>
              <a:spcAft>
                <a:spcPts val="0"/>
              </a:spcAft>
              <a:buClr>
                <a:schemeClr val="dk1"/>
              </a:buClr>
              <a:buSzPts val="1100"/>
              <a:buChar char="○"/>
            </a:pPr>
            <a:r>
              <a:rPr lang="en-US" sz="1100" dirty="0">
                <a:solidFill>
                  <a:schemeClr val="dk1"/>
                </a:solidFill>
              </a:rPr>
              <a:t>Excellent ability to distinguish surviving vs. closed businesses (ROC-AUC = 0.911)</a:t>
            </a:r>
            <a:br>
              <a:rPr lang="en-US" sz="1100" dirty="0">
                <a:solidFill>
                  <a:schemeClr val="dk1"/>
                </a:solidFill>
              </a:rPr>
            </a:br>
            <a:endParaRPr sz="1100"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sz="1100" b="1" dirty="0">
                <a:solidFill>
                  <a:schemeClr val="dk1"/>
                </a:solidFill>
              </a:rPr>
              <a:t> Weakness/caution:</a:t>
            </a:r>
            <a:endParaRPr sz="1100" b="1" dirty="0">
              <a:solidFill>
                <a:schemeClr val="dk1"/>
              </a:solidFill>
            </a:endParaRPr>
          </a:p>
          <a:p>
            <a:pPr marL="914400" lvl="1" indent="-298450" algn="l" rtl="0">
              <a:lnSpc>
                <a:spcPct val="100000"/>
              </a:lnSpc>
              <a:spcBef>
                <a:spcPts val="0"/>
              </a:spcBef>
              <a:spcAft>
                <a:spcPts val="0"/>
              </a:spcAft>
              <a:buClr>
                <a:schemeClr val="dk1"/>
              </a:buClr>
              <a:buSzPts val="1100"/>
              <a:buChar char="○"/>
            </a:pPr>
            <a:r>
              <a:rPr lang="en-US" sz="1100" dirty="0">
                <a:solidFill>
                  <a:schemeClr val="dk1"/>
                </a:solidFill>
              </a:rPr>
              <a:t>Recall is slightly lower than precision → the model </a:t>
            </a:r>
            <a:r>
              <a:rPr lang="en-US" sz="1100" b="1" dirty="0">
                <a:solidFill>
                  <a:schemeClr val="dk1"/>
                </a:solidFill>
              </a:rPr>
              <a:t>misses ~24% of surviving businesses</a:t>
            </a:r>
            <a:r>
              <a:rPr lang="en-US" sz="1100" dirty="0">
                <a:solidFill>
                  <a:schemeClr val="dk1"/>
                </a:solidFill>
              </a:rPr>
              <a:t>.</a:t>
            </a:r>
            <a:endParaRPr sz="1100" dirty="0">
              <a:solidFill>
                <a:schemeClr val="dk1"/>
              </a:solidFill>
            </a:endParaRPr>
          </a:p>
        </p:txBody>
      </p:sp>
      <p:pic>
        <p:nvPicPr>
          <p:cNvPr id="2" name="Picture 2">
            <a:extLst>
              <a:ext uri="{FF2B5EF4-FFF2-40B4-BE49-F238E27FC236}">
                <a16:creationId xmlns:a16="http://schemas.microsoft.com/office/drawing/2014/main" id="{B19D0926-6BE6-B0C7-6CFF-F50C89A733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32" y="574625"/>
            <a:ext cx="3480727" cy="3099765"/>
          </a:xfrm>
          <a:prstGeom prst="rect">
            <a:avLst/>
          </a:prstGeom>
          <a:noFill/>
          <a:ln w="9525">
            <a:solidFill>
              <a:srgbClr val="9E0CFF"/>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1"/>
        <p:cNvGrpSpPr/>
        <p:nvPr/>
      </p:nvGrpSpPr>
      <p:grpSpPr>
        <a:xfrm>
          <a:off x="0" y="0"/>
          <a:ext cx="0" cy="0"/>
          <a:chOff x="0" y="0"/>
          <a:chExt cx="0" cy="0"/>
        </a:xfrm>
      </p:grpSpPr>
      <p:cxnSp>
        <p:nvCxnSpPr>
          <p:cNvPr id="322" name="Google Shape;322;g3b148cf25cd_0_82"/>
          <p:cNvCxnSpPr/>
          <p:nvPr/>
        </p:nvCxnSpPr>
        <p:spPr>
          <a:xfrm>
            <a:off x="713232" y="1031001"/>
            <a:ext cx="978900" cy="0"/>
          </a:xfrm>
          <a:prstGeom prst="straightConnector1">
            <a:avLst/>
          </a:prstGeom>
          <a:noFill/>
          <a:ln w="76200" cap="flat" cmpd="sng">
            <a:solidFill>
              <a:schemeClr val="accent1"/>
            </a:solidFill>
            <a:prstDash val="solid"/>
            <a:miter lim="800000"/>
            <a:headEnd type="none" w="sm" len="sm"/>
            <a:tailEnd type="none" w="sm" len="sm"/>
          </a:ln>
        </p:spPr>
      </p:cxnSp>
      <p:sp>
        <p:nvSpPr>
          <p:cNvPr id="323" name="Google Shape;323;g3b148cf25cd_0_82"/>
          <p:cNvSpPr/>
          <p:nvPr/>
        </p:nvSpPr>
        <p:spPr>
          <a:xfrm>
            <a:off x="-17600" y="0"/>
            <a:ext cx="51015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sp>
        <p:nvSpPr>
          <p:cNvPr id="324" name="Google Shape;324;g3b148cf25cd_0_82"/>
          <p:cNvSpPr txBox="1"/>
          <p:nvPr/>
        </p:nvSpPr>
        <p:spPr>
          <a:xfrm>
            <a:off x="-17600" y="17600"/>
            <a:ext cx="3312600" cy="46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000" b="1" u="sng">
                <a:solidFill>
                  <a:srgbClr val="E69138"/>
                </a:solidFill>
                <a:latin typeface="Play"/>
                <a:ea typeface="Play"/>
                <a:cs typeface="Play"/>
                <a:sym typeface="Play"/>
              </a:rPr>
              <a:t>Modeling &amp; Deployment</a:t>
            </a:r>
            <a:endParaRPr sz="1600" u="sng">
              <a:solidFill>
                <a:srgbClr val="E69138"/>
              </a:solidFill>
            </a:endParaRPr>
          </a:p>
        </p:txBody>
      </p:sp>
      <p:sp>
        <p:nvSpPr>
          <p:cNvPr id="325" name="Google Shape;325;g3b148cf25cd_0_82"/>
          <p:cNvSpPr txBox="1"/>
          <p:nvPr/>
        </p:nvSpPr>
        <p:spPr>
          <a:xfrm>
            <a:off x="4533025" y="656600"/>
            <a:ext cx="3802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u="sng"/>
              <a:t>SHAP Analysis for Model Interpretability</a:t>
            </a:r>
            <a:endParaRPr sz="1600" u="sng"/>
          </a:p>
        </p:txBody>
      </p:sp>
      <p:pic>
        <p:nvPicPr>
          <p:cNvPr id="326" name="Google Shape;326;g3b148cf25cd_0_82"/>
          <p:cNvPicPr preferRelativeResize="0"/>
          <p:nvPr/>
        </p:nvPicPr>
        <p:blipFill>
          <a:blip r:embed="rId3">
            <a:alphaModFix/>
          </a:blip>
          <a:stretch>
            <a:fillRect/>
          </a:stretch>
        </p:blipFill>
        <p:spPr>
          <a:xfrm>
            <a:off x="9431393" y="1991784"/>
            <a:ext cx="2626800" cy="2128925"/>
          </a:xfrm>
          <a:prstGeom prst="rect">
            <a:avLst/>
          </a:prstGeom>
          <a:noFill/>
          <a:ln w="9525" cap="flat" cmpd="sng">
            <a:solidFill>
              <a:srgbClr val="9900FF"/>
            </a:solidFill>
            <a:prstDash val="solid"/>
            <a:round/>
            <a:headEnd type="none" w="sm" len="sm"/>
            <a:tailEnd type="none" w="sm" len="sm"/>
          </a:ln>
        </p:spPr>
      </p:pic>
      <p:sp>
        <p:nvSpPr>
          <p:cNvPr id="327" name="Google Shape;327;g3b148cf25cd_0_82"/>
          <p:cNvSpPr txBox="1"/>
          <p:nvPr/>
        </p:nvSpPr>
        <p:spPr>
          <a:xfrm>
            <a:off x="9431393" y="1035359"/>
            <a:ext cx="22746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u="sng">
                <a:solidFill>
                  <a:srgbClr val="9900FF"/>
                </a:solidFill>
                <a:highlight>
                  <a:srgbClr val="FFFFFF"/>
                </a:highlight>
              </a:rPr>
              <a:t>Relevant for Logistic Regression: </a:t>
            </a:r>
            <a:endParaRPr sz="1600" b="1"/>
          </a:p>
        </p:txBody>
      </p:sp>
      <p:pic>
        <p:nvPicPr>
          <p:cNvPr id="328" name="Google Shape;328;g3b148cf25cd_0_82"/>
          <p:cNvPicPr preferRelativeResize="0"/>
          <p:nvPr/>
        </p:nvPicPr>
        <p:blipFill>
          <a:blip r:embed="rId4">
            <a:alphaModFix/>
          </a:blip>
          <a:stretch>
            <a:fillRect/>
          </a:stretch>
        </p:blipFill>
        <p:spPr>
          <a:xfrm>
            <a:off x="-17600" y="1222950"/>
            <a:ext cx="8740627" cy="4704851"/>
          </a:xfrm>
          <a:prstGeom prst="rect">
            <a:avLst/>
          </a:prstGeom>
          <a:noFill/>
          <a:ln>
            <a:noFill/>
          </a:ln>
        </p:spPr>
      </p:pic>
      <p:sp>
        <p:nvSpPr>
          <p:cNvPr id="329" name="Google Shape;329;g3b148cf25cd_0_82"/>
          <p:cNvSpPr txBox="1"/>
          <p:nvPr/>
        </p:nvSpPr>
        <p:spPr>
          <a:xfrm>
            <a:off x="9607493" y="4400034"/>
            <a:ext cx="2274600" cy="1416000"/>
          </a:xfrm>
          <a:prstGeom prst="rect">
            <a:avLst/>
          </a:prstGeom>
          <a:noFill/>
          <a:ln w="9525" cap="flat" cmpd="sng">
            <a:solidFill>
              <a:srgbClr val="9900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rgbClr val="9900FF"/>
                </a:solidFill>
                <a:highlight>
                  <a:srgbClr val="FFFFFF"/>
                </a:highlight>
              </a:rPr>
              <a:t>NOTE: </a:t>
            </a:r>
            <a:endParaRPr sz="1600" b="1">
              <a:solidFill>
                <a:srgbClr val="9900FF"/>
              </a:solidFill>
              <a:highlight>
                <a:srgbClr val="FFFFFF"/>
              </a:highlight>
            </a:endParaRPr>
          </a:p>
          <a:p>
            <a:pPr marL="0" lvl="0" indent="0" algn="ctr" rtl="0">
              <a:spcBef>
                <a:spcPts val="0"/>
              </a:spcBef>
              <a:spcAft>
                <a:spcPts val="0"/>
              </a:spcAft>
              <a:buNone/>
            </a:pPr>
            <a:r>
              <a:rPr lang="en-US" sz="1600" b="1">
                <a:solidFill>
                  <a:srgbClr val="1F1F1F"/>
                </a:solidFill>
                <a:highlight>
                  <a:srgbClr val="FFFFFF"/>
                </a:highlight>
              </a:rPr>
              <a:t>No Problematic </a:t>
            </a:r>
            <a:r>
              <a:rPr lang="en-US" sz="1600">
                <a:solidFill>
                  <a:srgbClr val="1F1F1F"/>
                </a:solidFill>
                <a:highlight>
                  <a:srgbClr val="FFFFFF"/>
                </a:highlight>
              </a:rPr>
              <a:t>Multicollinearity</a:t>
            </a:r>
            <a:endParaRPr sz="1600">
              <a:solidFill>
                <a:srgbClr val="1F1F1F"/>
              </a:solidFill>
              <a:highlight>
                <a:srgbClr val="FFFFFF"/>
              </a:highlight>
            </a:endParaRPr>
          </a:p>
          <a:p>
            <a:pPr marL="0" lvl="0" indent="0" algn="ctr" rtl="0">
              <a:spcBef>
                <a:spcPts val="0"/>
              </a:spcBef>
              <a:spcAft>
                <a:spcPts val="0"/>
              </a:spcAft>
              <a:buNone/>
            </a:pPr>
            <a:r>
              <a:rPr lang="en-US" sz="1600">
                <a:solidFill>
                  <a:srgbClr val="1F1F1F"/>
                </a:solidFill>
                <a:highlight>
                  <a:srgbClr val="FFFFFF"/>
                </a:highlight>
              </a:rPr>
              <a:t> </a:t>
            </a:r>
            <a:r>
              <a:rPr lang="en-US" sz="1600" b="1">
                <a:solidFill>
                  <a:srgbClr val="1F1F1F"/>
                </a:solidFill>
                <a:highlight>
                  <a:srgbClr val="FFFFFF"/>
                </a:highlight>
              </a:rPr>
              <a:t>(VIFs &lt; 5)</a:t>
            </a:r>
            <a:r>
              <a:rPr lang="en-US" sz="1600">
                <a:solidFill>
                  <a:srgbClr val="1F1F1F"/>
                </a:solidFill>
                <a:highlight>
                  <a:srgbClr val="FFFFFF"/>
                </a:highlight>
              </a:rPr>
              <a:t> in </a:t>
            </a:r>
            <a:endParaRPr sz="1600">
              <a:solidFill>
                <a:srgbClr val="1F1F1F"/>
              </a:solidFill>
              <a:highlight>
                <a:srgbClr val="FFFFFF"/>
              </a:highlight>
            </a:endParaRPr>
          </a:p>
          <a:p>
            <a:pPr marL="0" lvl="0" indent="0" algn="ctr" rtl="0">
              <a:spcBef>
                <a:spcPts val="0"/>
              </a:spcBef>
              <a:spcAft>
                <a:spcPts val="0"/>
              </a:spcAft>
              <a:buNone/>
            </a:pPr>
            <a:r>
              <a:rPr lang="en-US" sz="1600">
                <a:solidFill>
                  <a:srgbClr val="1F1F1F"/>
                </a:solidFill>
                <a:highlight>
                  <a:srgbClr val="FFFFFF"/>
                </a:highlight>
              </a:rPr>
              <a:t>numerical variables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3"/>
        <p:cNvGrpSpPr/>
        <p:nvPr/>
      </p:nvGrpSpPr>
      <p:grpSpPr>
        <a:xfrm>
          <a:off x="0" y="0"/>
          <a:ext cx="0" cy="0"/>
          <a:chOff x="0" y="0"/>
          <a:chExt cx="0" cy="0"/>
        </a:xfrm>
      </p:grpSpPr>
      <p:cxnSp>
        <p:nvCxnSpPr>
          <p:cNvPr id="334" name="Google Shape;334;g3b12fe420c2_0_150"/>
          <p:cNvCxnSpPr/>
          <p:nvPr/>
        </p:nvCxnSpPr>
        <p:spPr>
          <a:xfrm>
            <a:off x="713232" y="1031001"/>
            <a:ext cx="978900" cy="0"/>
          </a:xfrm>
          <a:prstGeom prst="straightConnector1">
            <a:avLst/>
          </a:prstGeom>
          <a:noFill/>
          <a:ln w="76200" cap="flat" cmpd="sng">
            <a:solidFill>
              <a:schemeClr val="accent1"/>
            </a:solidFill>
            <a:prstDash val="solid"/>
            <a:miter lim="800000"/>
            <a:headEnd type="none" w="sm" len="sm"/>
            <a:tailEnd type="none" w="sm" len="sm"/>
          </a:ln>
        </p:spPr>
      </p:cxnSp>
      <p:sp>
        <p:nvSpPr>
          <p:cNvPr id="335" name="Google Shape;335;g3b12fe420c2_0_150"/>
          <p:cNvSpPr/>
          <p:nvPr/>
        </p:nvSpPr>
        <p:spPr>
          <a:xfrm>
            <a:off x="-17600" y="0"/>
            <a:ext cx="51015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sp>
        <p:nvSpPr>
          <p:cNvPr id="336" name="Google Shape;336;g3b12fe420c2_0_150"/>
          <p:cNvSpPr txBox="1"/>
          <p:nvPr/>
        </p:nvSpPr>
        <p:spPr>
          <a:xfrm>
            <a:off x="-17600" y="17600"/>
            <a:ext cx="3312600" cy="46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000" b="1" u="sng">
                <a:solidFill>
                  <a:srgbClr val="E69138"/>
                </a:solidFill>
                <a:latin typeface="Play"/>
                <a:ea typeface="Play"/>
                <a:cs typeface="Play"/>
                <a:sym typeface="Play"/>
              </a:rPr>
              <a:t>Modeling &amp; Deployment</a:t>
            </a:r>
            <a:endParaRPr sz="1600" u="sng">
              <a:solidFill>
                <a:srgbClr val="E69138"/>
              </a:solidFill>
            </a:endParaRPr>
          </a:p>
        </p:txBody>
      </p:sp>
      <p:sp>
        <p:nvSpPr>
          <p:cNvPr id="337" name="Google Shape;337;g3b12fe420c2_0_150"/>
          <p:cNvSpPr txBox="1"/>
          <p:nvPr/>
        </p:nvSpPr>
        <p:spPr>
          <a:xfrm>
            <a:off x="101840" y="745600"/>
            <a:ext cx="5894400" cy="5772000"/>
          </a:xfrm>
          <a:prstGeom prst="rect">
            <a:avLst/>
          </a:prstGeom>
          <a:noFill/>
          <a:ln>
            <a:noFill/>
          </a:ln>
        </p:spPr>
        <p:txBody>
          <a:bodyPr spcFirstLastPara="1" wrap="square" lIns="91425" tIns="91425" rIns="91425" bIns="91425" anchor="t" anchorCtr="0">
            <a:spAutoFit/>
          </a:bodyPr>
          <a:lstStyle/>
          <a:p>
            <a:pPr marL="457200" lvl="0" indent="-298450" algn="l" rtl="0">
              <a:lnSpc>
                <a:spcPct val="100000"/>
              </a:lnSpc>
              <a:spcBef>
                <a:spcPts val="1200"/>
              </a:spcBef>
              <a:spcAft>
                <a:spcPts val="0"/>
              </a:spcAft>
              <a:buClr>
                <a:schemeClr val="dk1"/>
              </a:buClr>
              <a:buSzPts val="1100"/>
              <a:buAutoNum type="arabicPeriod"/>
            </a:pPr>
            <a:r>
              <a:rPr lang="en-US" sz="1100" b="1" dirty="0">
                <a:solidFill>
                  <a:schemeClr val="dk1"/>
                </a:solidFill>
              </a:rPr>
              <a:t>Business age is the dominant predictor</a:t>
            </a:r>
            <a:br>
              <a:rPr lang="en-US" sz="1100" b="1" dirty="0">
                <a:solidFill>
                  <a:schemeClr val="dk1"/>
                </a:solidFill>
              </a:rPr>
            </a:br>
            <a:endParaRPr sz="1100" b="1" dirty="0">
              <a:solidFill>
                <a:schemeClr val="dk1"/>
              </a:solidFill>
            </a:endParaRPr>
          </a:p>
          <a:p>
            <a:pPr marL="914400" lvl="1" indent="-298450" algn="l" rtl="0">
              <a:lnSpc>
                <a:spcPct val="100000"/>
              </a:lnSpc>
              <a:spcBef>
                <a:spcPts val="0"/>
              </a:spcBef>
              <a:spcAft>
                <a:spcPts val="0"/>
              </a:spcAft>
              <a:buClr>
                <a:schemeClr val="dk1"/>
              </a:buClr>
              <a:buSzPts val="1100"/>
              <a:buChar char="○"/>
            </a:pPr>
            <a:r>
              <a:rPr lang="en-US" sz="1100" i="1" dirty="0">
                <a:solidFill>
                  <a:schemeClr val="dk1"/>
                </a:solidFill>
              </a:rPr>
              <a:t>num__</a:t>
            </a:r>
            <a:r>
              <a:rPr lang="en-US" sz="1100" i="1" dirty="0" err="1">
                <a:solidFill>
                  <a:schemeClr val="dk1"/>
                </a:solidFill>
              </a:rPr>
              <a:t>business_age</a:t>
            </a:r>
            <a:r>
              <a:rPr lang="en-US" sz="1100" dirty="0">
                <a:solidFill>
                  <a:schemeClr val="dk1"/>
                </a:solidFill>
              </a:rPr>
              <a:t> is by far the most influential variable.</a:t>
            </a:r>
            <a:br>
              <a:rPr lang="en-US" sz="1100" dirty="0">
                <a:solidFill>
                  <a:schemeClr val="dk1"/>
                </a:solidFill>
              </a:rPr>
            </a:br>
            <a:endParaRPr sz="1100" dirty="0">
              <a:solidFill>
                <a:schemeClr val="dk1"/>
              </a:solidFill>
            </a:endParaRPr>
          </a:p>
          <a:p>
            <a:pPr marL="914400" lvl="1" indent="-298450" algn="l" rtl="0">
              <a:lnSpc>
                <a:spcPct val="100000"/>
              </a:lnSpc>
              <a:spcBef>
                <a:spcPts val="0"/>
              </a:spcBef>
              <a:spcAft>
                <a:spcPts val="0"/>
              </a:spcAft>
              <a:buClr>
                <a:schemeClr val="dk1"/>
              </a:buClr>
              <a:buSzPts val="1100"/>
              <a:buChar char="○"/>
            </a:pPr>
            <a:r>
              <a:rPr lang="en-US" sz="1100" dirty="0">
                <a:solidFill>
                  <a:schemeClr val="dk1"/>
                </a:solidFill>
              </a:rPr>
              <a:t>Higher values (older businesses, shown in red) strongly push predictions toward </a:t>
            </a:r>
            <a:r>
              <a:rPr lang="en-US" sz="1100" b="1" dirty="0">
                <a:solidFill>
                  <a:schemeClr val="dk1"/>
                </a:solidFill>
              </a:rPr>
              <a:t>survival</a:t>
            </a:r>
            <a:r>
              <a:rPr lang="en-US" sz="1100" dirty="0">
                <a:solidFill>
                  <a:schemeClr val="dk1"/>
                </a:solidFill>
              </a:rPr>
              <a:t>.</a:t>
            </a:r>
            <a:br>
              <a:rPr lang="en-US" sz="1100" dirty="0">
                <a:solidFill>
                  <a:schemeClr val="dk1"/>
                </a:solidFill>
              </a:rPr>
            </a:br>
            <a:endParaRPr sz="1100" dirty="0">
              <a:solidFill>
                <a:schemeClr val="dk1"/>
              </a:solidFill>
            </a:endParaRPr>
          </a:p>
          <a:p>
            <a:pPr marL="914400" lvl="1" indent="-298450" algn="l" rtl="0">
              <a:lnSpc>
                <a:spcPct val="100000"/>
              </a:lnSpc>
              <a:spcBef>
                <a:spcPts val="0"/>
              </a:spcBef>
              <a:spcAft>
                <a:spcPts val="0"/>
              </a:spcAft>
              <a:buClr>
                <a:schemeClr val="dk1"/>
              </a:buClr>
              <a:buSzPts val="1100"/>
              <a:buChar char="○"/>
            </a:pPr>
            <a:r>
              <a:rPr lang="en-US" sz="1100" dirty="0">
                <a:solidFill>
                  <a:schemeClr val="dk1"/>
                </a:solidFill>
              </a:rPr>
              <a:t>Younger businesses (blue) consistently push predictions toward </a:t>
            </a:r>
            <a:r>
              <a:rPr lang="en-US" sz="1100" b="1" dirty="0">
                <a:solidFill>
                  <a:schemeClr val="dk1"/>
                </a:solidFill>
              </a:rPr>
              <a:t>non-survival</a:t>
            </a:r>
            <a:r>
              <a:rPr lang="en-US" sz="1100" dirty="0">
                <a:solidFill>
                  <a:schemeClr val="dk1"/>
                </a:solidFill>
              </a:rPr>
              <a:t>.</a:t>
            </a:r>
            <a:br>
              <a:rPr lang="en-US" sz="1100" dirty="0">
                <a:solidFill>
                  <a:schemeClr val="dk1"/>
                </a:solidFill>
              </a:rPr>
            </a:br>
            <a:endParaRPr sz="1100" dirty="0">
              <a:solidFill>
                <a:schemeClr val="dk1"/>
              </a:solidFill>
            </a:endParaRPr>
          </a:p>
          <a:p>
            <a:pPr marL="914400" lvl="1" indent="-298450" algn="l" rtl="0">
              <a:lnSpc>
                <a:spcPct val="100000"/>
              </a:lnSpc>
              <a:spcBef>
                <a:spcPts val="0"/>
              </a:spcBef>
              <a:spcAft>
                <a:spcPts val="0"/>
              </a:spcAft>
              <a:buClr>
                <a:schemeClr val="dk1"/>
              </a:buClr>
              <a:buSzPts val="1100"/>
              <a:buChar char="○"/>
            </a:pPr>
            <a:r>
              <a:rPr lang="en-US" sz="1100" dirty="0">
                <a:solidFill>
                  <a:schemeClr val="dk1"/>
                </a:solidFill>
              </a:rPr>
              <a:t>This indicates strong path dependence: longevity itself is a major signal of future survival.</a:t>
            </a:r>
            <a:br>
              <a:rPr lang="en-US" sz="1100" dirty="0">
                <a:solidFill>
                  <a:schemeClr val="dk1"/>
                </a:solidFill>
              </a:rPr>
            </a:br>
            <a:endParaRPr sz="1100" dirty="0">
              <a:solidFill>
                <a:schemeClr val="dk1"/>
              </a:solidFill>
            </a:endParaRPr>
          </a:p>
          <a:p>
            <a:pPr marL="457200" lvl="0" indent="-298450" algn="l" rtl="0">
              <a:lnSpc>
                <a:spcPct val="100000"/>
              </a:lnSpc>
              <a:spcBef>
                <a:spcPts val="0"/>
              </a:spcBef>
              <a:spcAft>
                <a:spcPts val="0"/>
              </a:spcAft>
              <a:buClr>
                <a:schemeClr val="dk1"/>
              </a:buClr>
              <a:buSzPts val="1100"/>
              <a:buAutoNum type="arabicPeriod"/>
            </a:pPr>
            <a:r>
              <a:rPr lang="en-US" sz="1100" b="1" dirty="0">
                <a:solidFill>
                  <a:schemeClr val="dk1"/>
                </a:solidFill>
              </a:rPr>
              <a:t>Ownership structure meaningfully affects survival</a:t>
            </a:r>
            <a:br>
              <a:rPr lang="en-US" sz="1100" b="1" dirty="0">
                <a:solidFill>
                  <a:schemeClr val="dk1"/>
                </a:solidFill>
              </a:rPr>
            </a:br>
            <a:endParaRPr sz="1100" b="1" dirty="0">
              <a:solidFill>
                <a:schemeClr val="dk1"/>
              </a:solidFill>
            </a:endParaRPr>
          </a:p>
          <a:p>
            <a:pPr marL="914400" lvl="1" indent="-298450" algn="l" rtl="0">
              <a:lnSpc>
                <a:spcPct val="100000"/>
              </a:lnSpc>
              <a:spcBef>
                <a:spcPts val="0"/>
              </a:spcBef>
              <a:spcAft>
                <a:spcPts val="0"/>
              </a:spcAft>
              <a:buClr>
                <a:schemeClr val="dk1"/>
              </a:buClr>
              <a:buSzPts val="1100"/>
              <a:buChar char="○"/>
            </a:pPr>
            <a:r>
              <a:rPr lang="en-US" sz="1100" b="1" dirty="0">
                <a:solidFill>
                  <a:schemeClr val="dk1"/>
                </a:solidFill>
              </a:rPr>
              <a:t>Sole proprietorships (SOLE)</a:t>
            </a:r>
            <a:r>
              <a:rPr lang="en-US" sz="1100" dirty="0">
                <a:solidFill>
                  <a:schemeClr val="dk1"/>
                </a:solidFill>
              </a:rPr>
              <a:t> tend to push predictions toward </a:t>
            </a:r>
            <a:r>
              <a:rPr lang="en-US" sz="1100" b="1" dirty="0">
                <a:solidFill>
                  <a:schemeClr val="dk1"/>
                </a:solidFill>
              </a:rPr>
              <a:t>non-survival</a:t>
            </a:r>
            <a:r>
              <a:rPr lang="en-US" sz="1100" dirty="0">
                <a:solidFill>
                  <a:schemeClr val="dk1"/>
                </a:solidFill>
              </a:rPr>
              <a:t>, especially at high values.</a:t>
            </a:r>
            <a:br>
              <a:rPr lang="en-US" sz="1100" dirty="0">
                <a:solidFill>
                  <a:schemeClr val="dk1"/>
                </a:solidFill>
              </a:rPr>
            </a:br>
            <a:endParaRPr sz="1100" dirty="0">
              <a:solidFill>
                <a:schemeClr val="dk1"/>
              </a:solidFill>
            </a:endParaRPr>
          </a:p>
          <a:p>
            <a:pPr marL="914400" lvl="1" indent="-298450" algn="l" rtl="0">
              <a:lnSpc>
                <a:spcPct val="100000"/>
              </a:lnSpc>
              <a:spcBef>
                <a:spcPts val="0"/>
              </a:spcBef>
              <a:spcAft>
                <a:spcPts val="0"/>
              </a:spcAft>
              <a:buClr>
                <a:schemeClr val="dk1"/>
              </a:buClr>
              <a:buSzPts val="1100"/>
              <a:buChar char="○"/>
            </a:pPr>
            <a:r>
              <a:rPr lang="en-US" sz="1100" b="1" dirty="0">
                <a:solidFill>
                  <a:schemeClr val="dk1"/>
                </a:solidFill>
              </a:rPr>
              <a:t>Corporations (CORP)</a:t>
            </a:r>
            <a:r>
              <a:rPr lang="en-US" sz="1100" dirty="0">
                <a:solidFill>
                  <a:schemeClr val="dk1"/>
                </a:solidFill>
              </a:rPr>
              <a:t> and </a:t>
            </a:r>
            <a:r>
              <a:rPr lang="en-US" sz="1100" b="1" dirty="0">
                <a:solidFill>
                  <a:schemeClr val="dk1"/>
                </a:solidFill>
              </a:rPr>
              <a:t>S-Corporations (SCORP)</a:t>
            </a:r>
            <a:r>
              <a:rPr lang="en-US" sz="1100" dirty="0">
                <a:solidFill>
                  <a:schemeClr val="dk1"/>
                </a:solidFill>
              </a:rPr>
              <a:t> generally push predictions toward </a:t>
            </a:r>
            <a:r>
              <a:rPr lang="en-US" sz="1100" b="1" dirty="0">
                <a:solidFill>
                  <a:schemeClr val="dk1"/>
                </a:solidFill>
              </a:rPr>
              <a:t>survival</a:t>
            </a:r>
            <a:r>
              <a:rPr lang="en-US" sz="1100" dirty="0">
                <a:solidFill>
                  <a:schemeClr val="dk1"/>
                </a:solidFill>
              </a:rPr>
              <a:t>.</a:t>
            </a:r>
            <a:br>
              <a:rPr lang="en-US" sz="1100" dirty="0">
                <a:solidFill>
                  <a:schemeClr val="dk1"/>
                </a:solidFill>
              </a:rPr>
            </a:br>
            <a:endParaRPr sz="1100" dirty="0">
              <a:solidFill>
                <a:schemeClr val="dk1"/>
              </a:solidFill>
            </a:endParaRPr>
          </a:p>
          <a:p>
            <a:pPr marL="914400" lvl="1" indent="-298450" algn="l" rtl="0">
              <a:lnSpc>
                <a:spcPct val="100000"/>
              </a:lnSpc>
              <a:spcBef>
                <a:spcPts val="0"/>
              </a:spcBef>
              <a:spcAft>
                <a:spcPts val="0"/>
              </a:spcAft>
              <a:buClr>
                <a:schemeClr val="dk1"/>
              </a:buClr>
              <a:buSzPts val="1100"/>
              <a:buChar char="○"/>
            </a:pPr>
            <a:r>
              <a:rPr lang="en-US" sz="1100" b="1" dirty="0">
                <a:solidFill>
                  <a:schemeClr val="dk1"/>
                </a:solidFill>
              </a:rPr>
              <a:t>LLCs</a:t>
            </a:r>
            <a:r>
              <a:rPr lang="en-US" sz="1100" dirty="0">
                <a:solidFill>
                  <a:schemeClr val="dk1"/>
                </a:solidFill>
              </a:rPr>
              <a:t> show a mild positive effect but are less influential than corporate structures.</a:t>
            </a:r>
            <a:br>
              <a:rPr lang="en-US" sz="1100" dirty="0">
                <a:solidFill>
                  <a:schemeClr val="dk1"/>
                </a:solidFill>
              </a:rPr>
            </a:br>
            <a:endParaRPr sz="1100" dirty="0">
              <a:solidFill>
                <a:schemeClr val="dk1"/>
              </a:solidFill>
            </a:endParaRPr>
          </a:p>
          <a:p>
            <a:pPr marL="914400" lvl="1" indent="-298450" algn="l" rtl="0">
              <a:lnSpc>
                <a:spcPct val="100000"/>
              </a:lnSpc>
              <a:spcBef>
                <a:spcPts val="0"/>
              </a:spcBef>
              <a:spcAft>
                <a:spcPts val="0"/>
              </a:spcAft>
              <a:buClr>
                <a:schemeClr val="dk1"/>
              </a:buClr>
              <a:buSzPts val="1100"/>
              <a:buChar char="○"/>
            </a:pPr>
            <a:r>
              <a:rPr lang="en-US" sz="1100" b="1" dirty="0">
                <a:solidFill>
                  <a:schemeClr val="dk1"/>
                </a:solidFill>
              </a:rPr>
              <a:t>Non-profit / other ownership (NO/PRF)</a:t>
            </a:r>
            <a:r>
              <a:rPr lang="en-US" sz="1100" dirty="0">
                <a:solidFill>
                  <a:schemeClr val="dk1"/>
                </a:solidFill>
              </a:rPr>
              <a:t> exhibits a strong positive SHAP impact, suggesting higher survival likelihood relative to the baseline.</a:t>
            </a:r>
            <a:br>
              <a:rPr lang="en-US" sz="1100" dirty="0">
                <a:solidFill>
                  <a:schemeClr val="dk1"/>
                </a:solidFill>
              </a:rPr>
            </a:br>
            <a:endParaRPr sz="1100" dirty="0">
              <a:solidFill>
                <a:schemeClr val="dk1"/>
              </a:solidFill>
            </a:endParaRPr>
          </a:p>
          <a:p>
            <a:pPr marL="457200" lvl="0" indent="-298450" algn="l" rtl="0">
              <a:lnSpc>
                <a:spcPct val="100000"/>
              </a:lnSpc>
              <a:spcBef>
                <a:spcPts val="0"/>
              </a:spcBef>
              <a:spcAft>
                <a:spcPts val="0"/>
              </a:spcAft>
              <a:buClr>
                <a:schemeClr val="dk1"/>
              </a:buClr>
              <a:buSzPts val="1100"/>
              <a:buAutoNum type="arabicPeriod"/>
            </a:pPr>
            <a:r>
              <a:rPr lang="en-US" sz="1100" b="1" dirty="0">
                <a:solidFill>
                  <a:schemeClr val="dk1"/>
                </a:solidFill>
              </a:rPr>
              <a:t>Business density has a mixed but informative effect</a:t>
            </a:r>
            <a:br>
              <a:rPr lang="en-US" sz="1100" b="1" dirty="0">
                <a:solidFill>
                  <a:schemeClr val="dk1"/>
                </a:solidFill>
              </a:rPr>
            </a:br>
            <a:endParaRPr sz="1100" b="1" dirty="0">
              <a:solidFill>
                <a:schemeClr val="dk1"/>
              </a:solidFill>
            </a:endParaRPr>
          </a:p>
          <a:p>
            <a:pPr marL="914400" lvl="1" indent="-298450" algn="l" rtl="0">
              <a:lnSpc>
                <a:spcPct val="100000"/>
              </a:lnSpc>
              <a:spcBef>
                <a:spcPts val="0"/>
              </a:spcBef>
              <a:spcAft>
                <a:spcPts val="0"/>
              </a:spcAft>
              <a:buClr>
                <a:schemeClr val="dk1"/>
              </a:buClr>
              <a:buSzPts val="1100"/>
              <a:buChar char="○"/>
            </a:pPr>
            <a:r>
              <a:rPr lang="en-US" sz="1100" i="1" dirty="0">
                <a:solidFill>
                  <a:schemeClr val="dk1"/>
                </a:solidFill>
              </a:rPr>
              <a:t>num__</a:t>
            </a:r>
            <a:r>
              <a:rPr lang="en-US" sz="1100" i="1" dirty="0" err="1">
                <a:solidFill>
                  <a:schemeClr val="dk1"/>
                </a:solidFill>
              </a:rPr>
              <a:t>business_density</a:t>
            </a:r>
            <a:r>
              <a:rPr lang="en-US" sz="1100" dirty="0">
                <a:solidFill>
                  <a:schemeClr val="dk1"/>
                </a:solidFill>
              </a:rPr>
              <a:t> shows both positive and negative SHAP values.</a:t>
            </a:r>
            <a:br>
              <a:rPr lang="en-US" sz="1100" dirty="0">
                <a:solidFill>
                  <a:schemeClr val="dk1"/>
                </a:solidFill>
              </a:rPr>
            </a:br>
            <a:endParaRPr sz="1100" dirty="0">
              <a:solidFill>
                <a:schemeClr val="dk1"/>
              </a:solidFill>
            </a:endParaRPr>
          </a:p>
          <a:p>
            <a:pPr marL="914400" lvl="1" indent="-298450" algn="l" rtl="0">
              <a:lnSpc>
                <a:spcPct val="100000"/>
              </a:lnSpc>
              <a:spcBef>
                <a:spcPts val="0"/>
              </a:spcBef>
              <a:spcAft>
                <a:spcPts val="0"/>
              </a:spcAft>
              <a:buClr>
                <a:schemeClr val="dk1"/>
              </a:buClr>
              <a:buSzPts val="1100"/>
              <a:buChar char="○"/>
            </a:pPr>
            <a:r>
              <a:rPr lang="en-US" sz="1100" dirty="0">
                <a:solidFill>
                  <a:schemeClr val="dk1"/>
                </a:solidFill>
              </a:rPr>
              <a:t>Higher density can slightly improve survival (agglomeration effects), but the spread suggests competition effects may offset benefits in some areas.</a:t>
            </a:r>
            <a:endParaRPr sz="1100" dirty="0">
              <a:solidFill>
                <a:schemeClr val="dk1"/>
              </a:solidFill>
            </a:endParaRPr>
          </a:p>
        </p:txBody>
      </p:sp>
      <p:sp>
        <p:nvSpPr>
          <p:cNvPr id="338" name="Google Shape;338;g3b12fe420c2_0_150"/>
          <p:cNvSpPr txBox="1"/>
          <p:nvPr/>
        </p:nvSpPr>
        <p:spPr>
          <a:xfrm>
            <a:off x="6283271" y="745600"/>
            <a:ext cx="5802000" cy="5864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None/>
            </a:pPr>
            <a:r>
              <a:rPr lang="en-US" sz="1100" dirty="0">
                <a:solidFill>
                  <a:schemeClr val="dk1"/>
                </a:solidFill>
              </a:rPr>
              <a:t>4. </a:t>
            </a:r>
            <a:r>
              <a:rPr lang="en-US" sz="1100" b="1" dirty="0">
                <a:solidFill>
                  <a:schemeClr val="dk1"/>
                </a:solidFill>
              </a:rPr>
              <a:t>     Industry (NAICS sector) matters, but less than age and ownership</a:t>
            </a:r>
            <a:endParaRPr sz="1100" b="1" dirty="0">
              <a:solidFill>
                <a:schemeClr val="dk1"/>
              </a:solidFill>
            </a:endParaRPr>
          </a:p>
          <a:p>
            <a:pPr marL="914400" lvl="1" indent="-298450" algn="l" rtl="0">
              <a:lnSpc>
                <a:spcPct val="100000"/>
              </a:lnSpc>
              <a:spcBef>
                <a:spcPts val="1200"/>
              </a:spcBef>
              <a:spcAft>
                <a:spcPts val="0"/>
              </a:spcAft>
              <a:buClr>
                <a:schemeClr val="dk1"/>
              </a:buClr>
              <a:buSzPts val="1100"/>
              <a:buChar char="○"/>
            </a:pPr>
            <a:r>
              <a:rPr lang="en-US" sz="1100" b="1" dirty="0">
                <a:solidFill>
                  <a:schemeClr val="dk1"/>
                </a:solidFill>
              </a:rPr>
              <a:t>Transportation &amp; Warehousing, Professional, Scientific, and Technical Services</a:t>
            </a:r>
            <a:r>
              <a:rPr lang="en-US" sz="1100" dirty="0">
                <a:solidFill>
                  <a:schemeClr val="dk1"/>
                </a:solidFill>
              </a:rPr>
              <a:t> and </a:t>
            </a:r>
            <a:r>
              <a:rPr lang="en-US" sz="1100" b="1" dirty="0">
                <a:solidFill>
                  <a:schemeClr val="dk1"/>
                </a:solidFill>
              </a:rPr>
              <a:t>Construction</a:t>
            </a:r>
            <a:r>
              <a:rPr lang="en-US" sz="1100" dirty="0">
                <a:solidFill>
                  <a:schemeClr val="dk1"/>
                </a:solidFill>
              </a:rPr>
              <a:t> tend to push predictions toward </a:t>
            </a:r>
            <a:r>
              <a:rPr lang="en-US" sz="1100" b="1" dirty="0">
                <a:solidFill>
                  <a:schemeClr val="dk1"/>
                </a:solidFill>
              </a:rPr>
              <a:t>non-survival</a:t>
            </a:r>
            <a:r>
              <a:rPr lang="en-US" sz="1100" dirty="0">
                <a:solidFill>
                  <a:schemeClr val="dk1"/>
                </a:solidFill>
              </a:rPr>
              <a:t>.</a:t>
            </a:r>
            <a:br>
              <a:rPr lang="en-US" sz="1100" dirty="0">
                <a:solidFill>
                  <a:schemeClr val="dk1"/>
                </a:solidFill>
              </a:rPr>
            </a:br>
            <a:endParaRPr sz="1100" dirty="0">
              <a:solidFill>
                <a:schemeClr val="dk1"/>
              </a:solidFill>
            </a:endParaRPr>
          </a:p>
          <a:p>
            <a:pPr marL="914400" lvl="1" indent="-298450" algn="l" rtl="0">
              <a:lnSpc>
                <a:spcPct val="100000"/>
              </a:lnSpc>
              <a:spcBef>
                <a:spcPts val="0"/>
              </a:spcBef>
              <a:spcAft>
                <a:spcPts val="0"/>
              </a:spcAft>
              <a:buClr>
                <a:schemeClr val="dk1"/>
              </a:buClr>
              <a:buSzPts val="1100"/>
              <a:buChar char="○"/>
            </a:pPr>
            <a:r>
              <a:rPr lang="en-US" sz="1100" b="1" dirty="0">
                <a:solidFill>
                  <a:schemeClr val="dk1"/>
                </a:solidFill>
              </a:rPr>
              <a:t>Health Care, Other Services &amp; Social Assistance</a:t>
            </a:r>
            <a:r>
              <a:rPr lang="en-US" sz="1100" dirty="0">
                <a:solidFill>
                  <a:schemeClr val="dk1"/>
                </a:solidFill>
              </a:rPr>
              <a:t> lean modestly toward </a:t>
            </a:r>
            <a:r>
              <a:rPr lang="en-US" sz="1100" b="1" dirty="0">
                <a:solidFill>
                  <a:schemeClr val="dk1"/>
                </a:solidFill>
              </a:rPr>
              <a:t>non-survival</a:t>
            </a:r>
            <a:r>
              <a:rPr lang="en-US" sz="1100" dirty="0">
                <a:solidFill>
                  <a:schemeClr val="dk1"/>
                </a:solidFill>
              </a:rPr>
              <a:t>.</a:t>
            </a:r>
            <a:br>
              <a:rPr lang="en-US" sz="1100" dirty="0">
                <a:solidFill>
                  <a:schemeClr val="dk1"/>
                </a:solidFill>
              </a:rPr>
            </a:br>
            <a:endParaRPr sz="1100" dirty="0">
              <a:solidFill>
                <a:schemeClr val="dk1"/>
              </a:solidFill>
            </a:endParaRPr>
          </a:p>
          <a:p>
            <a:pPr marL="914400" lvl="1" indent="-298450" algn="l" rtl="0">
              <a:lnSpc>
                <a:spcPct val="100000"/>
              </a:lnSpc>
              <a:spcBef>
                <a:spcPts val="0"/>
              </a:spcBef>
              <a:spcAft>
                <a:spcPts val="0"/>
              </a:spcAft>
              <a:buClr>
                <a:schemeClr val="dk1"/>
              </a:buClr>
              <a:buSzPts val="1100"/>
              <a:buChar char="○"/>
            </a:pPr>
            <a:r>
              <a:rPr lang="en-US" sz="1100" b="1" dirty="0">
                <a:solidFill>
                  <a:schemeClr val="dk1"/>
                </a:solidFill>
              </a:rPr>
              <a:t>Retail Trade</a:t>
            </a:r>
            <a:r>
              <a:rPr lang="en-US" sz="1100" dirty="0">
                <a:solidFill>
                  <a:schemeClr val="dk1"/>
                </a:solidFill>
              </a:rPr>
              <a:t> and </a:t>
            </a:r>
            <a:r>
              <a:rPr lang="en-US" sz="1100" b="1" dirty="0">
                <a:solidFill>
                  <a:schemeClr val="dk1"/>
                </a:solidFill>
              </a:rPr>
              <a:t>Administrative / Support Services</a:t>
            </a:r>
            <a:r>
              <a:rPr lang="en-US" sz="1100" dirty="0">
                <a:solidFill>
                  <a:schemeClr val="dk1"/>
                </a:solidFill>
              </a:rPr>
              <a:t> have relatively small but mostly negative impacts.</a:t>
            </a:r>
            <a:br>
              <a:rPr lang="en-US" sz="1100" dirty="0">
                <a:solidFill>
                  <a:schemeClr val="dk1"/>
                </a:solidFill>
              </a:rPr>
            </a:br>
            <a:endParaRPr sz="1100" dirty="0">
              <a:solidFill>
                <a:schemeClr val="dk1"/>
              </a:solidFill>
            </a:endParaRPr>
          </a:p>
          <a:p>
            <a:pPr marL="914400" lvl="1" indent="-298450" algn="l" rtl="0">
              <a:lnSpc>
                <a:spcPct val="100000"/>
              </a:lnSpc>
              <a:spcBef>
                <a:spcPts val="0"/>
              </a:spcBef>
              <a:spcAft>
                <a:spcPts val="0"/>
              </a:spcAft>
              <a:buClr>
                <a:schemeClr val="dk1"/>
              </a:buClr>
              <a:buSzPts val="1100"/>
              <a:buChar char="○"/>
            </a:pPr>
            <a:r>
              <a:rPr lang="en-US" sz="1100" dirty="0">
                <a:solidFill>
                  <a:schemeClr val="dk1"/>
                </a:solidFill>
              </a:rPr>
              <a:t>Overall, sector effects are secondary compared to structural and temporal factors.</a:t>
            </a:r>
            <a:br>
              <a:rPr lang="en-US" sz="1100" dirty="0">
                <a:solidFill>
                  <a:schemeClr val="dk1"/>
                </a:solidFill>
              </a:rPr>
            </a:br>
            <a:endParaRPr sz="1100" dirty="0">
              <a:solidFill>
                <a:schemeClr val="dk1"/>
              </a:solidFill>
            </a:endParaRPr>
          </a:p>
          <a:p>
            <a:pPr marL="0" lvl="0" indent="0" algn="l" rtl="0">
              <a:lnSpc>
                <a:spcPct val="100000"/>
              </a:lnSpc>
              <a:spcBef>
                <a:spcPts val="1200"/>
              </a:spcBef>
              <a:spcAft>
                <a:spcPts val="0"/>
              </a:spcAft>
              <a:buNone/>
            </a:pPr>
            <a:r>
              <a:rPr lang="en-US" sz="1100" dirty="0">
                <a:solidFill>
                  <a:schemeClr val="dk1"/>
                </a:solidFill>
              </a:rPr>
              <a:t>5.</a:t>
            </a:r>
            <a:r>
              <a:rPr lang="en-US" sz="1100" b="1" dirty="0">
                <a:solidFill>
                  <a:schemeClr val="dk1"/>
                </a:solidFill>
              </a:rPr>
              <a:t>        Geographic and demographic variables have limited influence</a:t>
            </a:r>
            <a:endParaRPr sz="1100" b="1" dirty="0">
              <a:solidFill>
                <a:schemeClr val="dk1"/>
              </a:solidFill>
            </a:endParaRPr>
          </a:p>
          <a:p>
            <a:pPr marL="914400" lvl="1" indent="-298450" algn="l" rtl="0">
              <a:lnSpc>
                <a:spcPct val="100000"/>
              </a:lnSpc>
              <a:spcBef>
                <a:spcPts val="1200"/>
              </a:spcBef>
              <a:spcAft>
                <a:spcPts val="0"/>
              </a:spcAft>
              <a:buClr>
                <a:schemeClr val="dk1"/>
              </a:buClr>
              <a:buSzPts val="1100"/>
              <a:buChar char="○"/>
            </a:pPr>
            <a:r>
              <a:rPr lang="en-US" sz="1100" i="1" dirty="0" err="1">
                <a:solidFill>
                  <a:schemeClr val="dk1"/>
                </a:solidFill>
              </a:rPr>
              <a:t>num__population</a:t>
            </a:r>
            <a:r>
              <a:rPr lang="en-US" sz="1100" dirty="0">
                <a:solidFill>
                  <a:schemeClr val="dk1"/>
                </a:solidFill>
              </a:rPr>
              <a:t>, </a:t>
            </a:r>
            <a:r>
              <a:rPr lang="en-US" sz="1100" i="1" dirty="0">
                <a:solidFill>
                  <a:schemeClr val="dk1"/>
                </a:solidFill>
              </a:rPr>
              <a:t>num__</a:t>
            </a:r>
            <a:r>
              <a:rPr lang="en-US" sz="1100" i="1" dirty="0" err="1">
                <a:solidFill>
                  <a:schemeClr val="dk1"/>
                </a:solidFill>
              </a:rPr>
              <a:t>lat</a:t>
            </a:r>
            <a:r>
              <a:rPr lang="en-US" sz="1100" dirty="0">
                <a:solidFill>
                  <a:schemeClr val="dk1"/>
                </a:solidFill>
              </a:rPr>
              <a:t>, and </a:t>
            </a:r>
            <a:r>
              <a:rPr lang="en-US" sz="1100" i="1" dirty="0">
                <a:solidFill>
                  <a:schemeClr val="dk1"/>
                </a:solidFill>
              </a:rPr>
              <a:t>num__</a:t>
            </a:r>
            <a:r>
              <a:rPr lang="en-US" sz="1100" i="1" dirty="0" err="1">
                <a:solidFill>
                  <a:schemeClr val="dk1"/>
                </a:solidFill>
              </a:rPr>
              <a:t>lng</a:t>
            </a:r>
            <a:r>
              <a:rPr lang="en-US" sz="1100" dirty="0">
                <a:solidFill>
                  <a:schemeClr val="dk1"/>
                </a:solidFill>
              </a:rPr>
              <a:t> show tight clustering around zero.</a:t>
            </a:r>
            <a:br>
              <a:rPr lang="en-US" sz="1100" dirty="0">
                <a:solidFill>
                  <a:schemeClr val="dk1"/>
                </a:solidFill>
              </a:rPr>
            </a:br>
            <a:endParaRPr sz="1100" dirty="0">
              <a:solidFill>
                <a:schemeClr val="dk1"/>
              </a:solidFill>
            </a:endParaRPr>
          </a:p>
          <a:p>
            <a:pPr marL="914400" lvl="1" indent="-298450" algn="l" rtl="0">
              <a:lnSpc>
                <a:spcPct val="100000"/>
              </a:lnSpc>
              <a:spcBef>
                <a:spcPts val="0"/>
              </a:spcBef>
              <a:spcAft>
                <a:spcPts val="0"/>
              </a:spcAft>
              <a:buClr>
                <a:schemeClr val="dk1"/>
              </a:buClr>
              <a:buSzPts val="1100"/>
              <a:buChar char="○"/>
            </a:pPr>
            <a:r>
              <a:rPr lang="en-US" sz="1100" dirty="0">
                <a:solidFill>
                  <a:schemeClr val="dk1"/>
                </a:solidFill>
              </a:rPr>
              <a:t>This suggests location and population size contribute marginally once business characteristics are accounted for.</a:t>
            </a:r>
            <a:br>
              <a:rPr lang="en-US" sz="1100" dirty="0">
                <a:solidFill>
                  <a:schemeClr val="dk1"/>
                </a:solidFill>
              </a:rPr>
            </a:br>
            <a:endParaRPr sz="1100" dirty="0">
              <a:solidFill>
                <a:schemeClr val="dk1"/>
              </a:solidFill>
            </a:endParaRPr>
          </a:p>
          <a:p>
            <a:pPr marL="914400" lvl="1" indent="-298450" algn="l" rtl="0">
              <a:lnSpc>
                <a:spcPct val="100000"/>
              </a:lnSpc>
              <a:spcBef>
                <a:spcPts val="0"/>
              </a:spcBef>
              <a:spcAft>
                <a:spcPts val="0"/>
              </a:spcAft>
              <a:buClr>
                <a:schemeClr val="dk1"/>
              </a:buClr>
              <a:buSzPts val="1100"/>
              <a:buChar char="○"/>
            </a:pPr>
            <a:r>
              <a:rPr lang="en-US" sz="1100" dirty="0">
                <a:solidFill>
                  <a:schemeClr val="dk1"/>
                </a:solidFill>
              </a:rPr>
              <a:t>Being located specifically in </a:t>
            </a:r>
            <a:r>
              <a:rPr lang="en-US" sz="1100" b="1" dirty="0">
                <a:solidFill>
                  <a:schemeClr val="dk1"/>
                </a:solidFill>
              </a:rPr>
              <a:t>San Diego</a:t>
            </a:r>
            <a:r>
              <a:rPr lang="en-US" sz="1100" dirty="0">
                <a:solidFill>
                  <a:schemeClr val="dk1"/>
                </a:solidFill>
              </a:rPr>
              <a:t> has only a minor directional effect.</a:t>
            </a:r>
            <a:br>
              <a:rPr lang="en-US" sz="1100" dirty="0">
                <a:solidFill>
                  <a:schemeClr val="dk1"/>
                </a:solidFill>
              </a:rPr>
            </a:br>
            <a:endParaRPr sz="1100" dirty="0">
              <a:solidFill>
                <a:schemeClr val="dk1"/>
              </a:solidFill>
            </a:endParaRPr>
          </a:p>
          <a:p>
            <a:pPr marL="0" lvl="0" indent="0" algn="l" rtl="0">
              <a:lnSpc>
                <a:spcPct val="100000"/>
              </a:lnSpc>
              <a:spcBef>
                <a:spcPts val="1200"/>
              </a:spcBef>
              <a:spcAft>
                <a:spcPts val="0"/>
              </a:spcAft>
              <a:buNone/>
            </a:pPr>
            <a:r>
              <a:rPr lang="en-US" sz="1100" dirty="0">
                <a:solidFill>
                  <a:schemeClr val="dk1"/>
                </a:solidFill>
              </a:rPr>
              <a:t>6.</a:t>
            </a:r>
            <a:r>
              <a:rPr lang="en-US" sz="1100" b="1" dirty="0">
                <a:solidFill>
                  <a:schemeClr val="dk1"/>
                </a:solidFill>
              </a:rPr>
              <a:t>        Clear separation between high-impact and low-impact features</a:t>
            </a:r>
            <a:endParaRPr sz="1100" b="1" dirty="0">
              <a:solidFill>
                <a:schemeClr val="dk1"/>
              </a:solidFill>
            </a:endParaRPr>
          </a:p>
          <a:p>
            <a:pPr marL="914400" lvl="1" indent="-298450" algn="l" rtl="0">
              <a:lnSpc>
                <a:spcPct val="100000"/>
              </a:lnSpc>
              <a:spcBef>
                <a:spcPts val="1200"/>
              </a:spcBef>
              <a:spcAft>
                <a:spcPts val="0"/>
              </a:spcAft>
              <a:buClr>
                <a:schemeClr val="dk1"/>
              </a:buClr>
              <a:buSzPts val="1100"/>
              <a:buChar char="○"/>
            </a:pPr>
            <a:r>
              <a:rPr lang="en-US" sz="1100" dirty="0">
                <a:solidFill>
                  <a:schemeClr val="dk1"/>
                </a:solidFill>
              </a:rPr>
              <a:t>The steep drop-off after the top few variables indicates that:</a:t>
            </a:r>
            <a:br>
              <a:rPr lang="en-US" sz="1100" dirty="0">
                <a:solidFill>
                  <a:schemeClr val="dk1"/>
                </a:solidFill>
              </a:rPr>
            </a:br>
            <a:endParaRPr sz="1100" dirty="0">
              <a:solidFill>
                <a:schemeClr val="dk1"/>
              </a:solidFill>
            </a:endParaRPr>
          </a:p>
          <a:p>
            <a:pPr marL="1371600" lvl="2" indent="-298450" algn="l" rtl="0">
              <a:lnSpc>
                <a:spcPct val="100000"/>
              </a:lnSpc>
              <a:spcBef>
                <a:spcPts val="0"/>
              </a:spcBef>
              <a:spcAft>
                <a:spcPts val="0"/>
              </a:spcAft>
              <a:buClr>
                <a:schemeClr val="dk1"/>
              </a:buClr>
              <a:buSzPts val="1100"/>
              <a:buChar char="■"/>
            </a:pPr>
            <a:r>
              <a:rPr lang="en-US" sz="1100" b="1" dirty="0">
                <a:solidFill>
                  <a:schemeClr val="dk1"/>
                </a:solidFill>
              </a:rPr>
              <a:t>Business age and ownership type drive most predictive power</a:t>
            </a:r>
            <a:br>
              <a:rPr lang="en-US" sz="1100" b="1" dirty="0">
                <a:solidFill>
                  <a:schemeClr val="dk1"/>
                </a:solidFill>
              </a:rPr>
            </a:br>
            <a:endParaRPr sz="1100" b="1" dirty="0">
              <a:solidFill>
                <a:schemeClr val="dk1"/>
              </a:solidFill>
            </a:endParaRPr>
          </a:p>
          <a:p>
            <a:pPr marL="1371600" lvl="2" indent="-298450" algn="l" rtl="0">
              <a:lnSpc>
                <a:spcPct val="100000"/>
              </a:lnSpc>
              <a:spcBef>
                <a:spcPts val="0"/>
              </a:spcBef>
              <a:spcAft>
                <a:spcPts val="0"/>
              </a:spcAft>
              <a:buClr>
                <a:schemeClr val="dk1"/>
              </a:buClr>
              <a:buSzPts val="1100"/>
              <a:buChar char="■"/>
            </a:pPr>
            <a:r>
              <a:rPr lang="en-US" sz="1100" dirty="0">
                <a:solidFill>
                  <a:schemeClr val="dk1"/>
                </a:solidFill>
              </a:rPr>
              <a:t>Many other variables contribute only incremental refinements to the model</a:t>
            </a:r>
            <a:endParaRPr sz="1100" dirty="0">
              <a:solidFill>
                <a:schemeClr val="dk1"/>
              </a:solidFill>
            </a:endParaRPr>
          </a:p>
        </p:txBody>
      </p:sp>
      <p:sp>
        <p:nvSpPr>
          <p:cNvPr id="339" name="Google Shape;339;g3b12fe420c2_0_150"/>
          <p:cNvSpPr txBox="1"/>
          <p:nvPr/>
        </p:nvSpPr>
        <p:spPr>
          <a:xfrm>
            <a:off x="4438050" y="32900"/>
            <a:ext cx="4859100" cy="738633"/>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1200"/>
              </a:spcAft>
              <a:buNone/>
            </a:pPr>
            <a:r>
              <a:rPr lang="en-US" sz="1600" b="1" u="sng" dirty="0">
                <a:solidFill>
                  <a:srgbClr val="7030A0"/>
                </a:solidFill>
              </a:rPr>
              <a:t>Key Findings from the SHAP Summary Plot</a:t>
            </a:r>
            <a:endParaRPr sz="1600" u="sng" dirty="0">
              <a:solidFill>
                <a:srgbClr val="7030A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3"/>
        <p:cNvGrpSpPr/>
        <p:nvPr/>
      </p:nvGrpSpPr>
      <p:grpSpPr>
        <a:xfrm>
          <a:off x="0" y="0"/>
          <a:ext cx="0" cy="0"/>
          <a:chOff x="0" y="0"/>
          <a:chExt cx="0" cy="0"/>
        </a:xfrm>
      </p:grpSpPr>
      <p:cxnSp>
        <p:nvCxnSpPr>
          <p:cNvPr id="344" name="Google Shape;344;g3b12fe420c2_0_167"/>
          <p:cNvCxnSpPr/>
          <p:nvPr/>
        </p:nvCxnSpPr>
        <p:spPr>
          <a:xfrm>
            <a:off x="713232" y="1031001"/>
            <a:ext cx="978900" cy="0"/>
          </a:xfrm>
          <a:prstGeom prst="straightConnector1">
            <a:avLst/>
          </a:prstGeom>
          <a:noFill/>
          <a:ln w="76200" cap="flat" cmpd="sng">
            <a:solidFill>
              <a:schemeClr val="accent1"/>
            </a:solidFill>
            <a:prstDash val="solid"/>
            <a:miter lim="800000"/>
            <a:headEnd type="none" w="sm" len="sm"/>
            <a:tailEnd type="none" w="sm" len="sm"/>
          </a:ln>
        </p:spPr>
      </p:cxnSp>
      <p:sp>
        <p:nvSpPr>
          <p:cNvPr id="345" name="Google Shape;345;g3b12fe420c2_0_167"/>
          <p:cNvSpPr/>
          <p:nvPr/>
        </p:nvSpPr>
        <p:spPr>
          <a:xfrm>
            <a:off x="-17600" y="0"/>
            <a:ext cx="51015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sp>
        <p:nvSpPr>
          <p:cNvPr id="346" name="Google Shape;346;g3b12fe420c2_0_167"/>
          <p:cNvSpPr txBox="1"/>
          <p:nvPr/>
        </p:nvSpPr>
        <p:spPr>
          <a:xfrm>
            <a:off x="-17600" y="17600"/>
            <a:ext cx="3312600" cy="46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000" b="1" u="sng">
                <a:solidFill>
                  <a:srgbClr val="E69138"/>
                </a:solidFill>
                <a:latin typeface="Play"/>
                <a:ea typeface="Play"/>
                <a:cs typeface="Play"/>
                <a:sym typeface="Play"/>
              </a:rPr>
              <a:t>Modeling &amp; Deployment</a:t>
            </a:r>
            <a:endParaRPr sz="1600" u="sng">
              <a:solidFill>
                <a:srgbClr val="E69138"/>
              </a:solidFill>
            </a:endParaRPr>
          </a:p>
        </p:txBody>
      </p:sp>
      <p:sp>
        <p:nvSpPr>
          <p:cNvPr id="347" name="Google Shape;347;g3b12fe420c2_0_167"/>
          <p:cNvSpPr txBox="1"/>
          <p:nvPr/>
        </p:nvSpPr>
        <p:spPr>
          <a:xfrm>
            <a:off x="221500" y="466343"/>
            <a:ext cx="4126700" cy="738633"/>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1200"/>
              </a:spcAft>
              <a:buNone/>
            </a:pPr>
            <a:r>
              <a:rPr lang="en-US" sz="1600" b="1" u="sng" dirty="0">
                <a:solidFill>
                  <a:srgbClr val="7030A0"/>
                </a:solidFill>
              </a:rPr>
              <a:t>SHAP Variables Importance </a:t>
            </a:r>
            <a:endParaRPr sz="1600" u="sng" dirty="0">
              <a:solidFill>
                <a:srgbClr val="7030A0"/>
              </a:solidFill>
            </a:endParaRPr>
          </a:p>
        </p:txBody>
      </p:sp>
      <p:sp>
        <p:nvSpPr>
          <p:cNvPr id="348" name="Google Shape;348;g3b12fe420c2_0_167"/>
          <p:cNvSpPr txBox="1"/>
          <p:nvPr/>
        </p:nvSpPr>
        <p:spPr>
          <a:xfrm>
            <a:off x="8632723" y="1058840"/>
            <a:ext cx="3267242" cy="5663058"/>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50000"/>
              </a:lnSpc>
              <a:spcBef>
                <a:spcPts val="1200"/>
              </a:spcBef>
              <a:spcAft>
                <a:spcPts val="1200"/>
              </a:spcAft>
              <a:buNone/>
            </a:pPr>
            <a:r>
              <a:rPr lang="en-US" sz="1600" dirty="0">
                <a:solidFill>
                  <a:schemeClr val="dk1"/>
                </a:solidFill>
              </a:rPr>
              <a:t>The model’s survival predictions are driven primarily by </a:t>
            </a:r>
            <a:r>
              <a:rPr lang="en-US" sz="1600" b="1" dirty="0">
                <a:solidFill>
                  <a:schemeClr val="dk1"/>
                </a:solidFill>
              </a:rPr>
              <a:t>structural stability (business age)</a:t>
            </a:r>
            <a:r>
              <a:rPr lang="en-US" sz="1600" dirty="0">
                <a:solidFill>
                  <a:schemeClr val="dk1"/>
                </a:solidFill>
              </a:rPr>
              <a:t> and </a:t>
            </a:r>
            <a:r>
              <a:rPr lang="en-US" sz="1600" b="1" dirty="0">
                <a:solidFill>
                  <a:schemeClr val="dk1"/>
                </a:solidFill>
              </a:rPr>
              <a:t>legal/organizational form</a:t>
            </a:r>
            <a:r>
              <a:rPr lang="en-US" sz="1600" dirty="0">
                <a:solidFill>
                  <a:schemeClr val="dk1"/>
                </a:solidFill>
              </a:rPr>
              <a:t>, while </a:t>
            </a:r>
            <a:r>
              <a:rPr lang="en-US" sz="1600" b="1" dirty="0">
                <a:solidFill>
                  <a:schemeClr val="dk1"/>
                </a:solidFill>
              </a:rPr>
              <a:t>industry context</a:t>
            </a:r>
            <a:r>
              <a:rPr lang="en-US" sz="1600" dirty="0">
                <a:solidFill>
                  <a:schemeClr val="dk1"/>
                </a:solidFill>
              </a:rPr>
              <a:t> plays a secondary role and </a:t>
            </a:r>
            <a:r>
              <a:rPr lang="en-US" sz="1600" b="1" dirty="0">
                <a:solidFill>
                  <a:schemeClr val="dk1"/>
                </a:solidFill>
              </a:rPr>
              <a:t>geography/demographics</a:t>
            </a:r>
            <a:r>
              <a:rPr lang="en-US" sz="1600" dirty="0">
                <a:solidFill>
                  <a:schemeClr val="dk1"/>
                </a:solidFill>
              </a:rPr>
              <a:t> add limited explanatory value. </a:t>
            </a:r>
            <a:r>
              <a:rPr lang="en-US" sz="1600" dirty="0">
                <a:solidFill>
                  <a:schemeClr val="dk1"/>
                </a:solidFill>
                <a:highlight>
                  <a:srgbClr val="FFFF00"/>
                </a:highlight>
              </a:rPr>
              <a:t>This suggests that </a:t>
            </a:r>
            <a:r>
              <a:rPr lang="en-US" sz="1600" i="1" dirty="0">
                <a:solidFill>
                  <a:schemeClr val="dk1"/>
                </a:solidFill>
                <a:highlight>
                  <a:srgbClr val="FFFF00"/>
                </a:highlight>
              </a:rPr>
              <a:t>how long a business has existed and how it is organized matters more than where it is located or the local population context</a:t>
            </a:r>
            <a:r>
              <a:rPr lang="en-US" sz="1600" dirty="0">
                <a:solidFill>
                  <a:schemeClr val="dk1"/>
                </a:solidFill>
                <a:highlight>
                  <a:srgbClr val="FFFF00"/>
                </a:highlight>
              </a:rPr>
              <a:t> when predicting survival.</a:t>
            </a:r>
            <a:endParaRPr sz="1600" dirty="0">
              <a:solidFill>
                <a:schemeClr val="dk1"/>
              </a:solidFill>
              <a:highlight>
                <a:srgbClr val="FFFF00"/>
              </a:highlight>
            </a:endParaRPr>
          </a:p>
        </p:txBody>
      </p:sp>
      <p:sp>
        <p:nvSpPr>
          <p:cNvPr id="349" name="Google Shape;349;g3b12fe420c2_0_167"/>
          <p:cNvSpPr txBox="1"/>
          <p:nvPr/>
        </p:nvSpPr>
        <p:spPr>
          <a:xfrm>
            <a:off x="9112665" y="444565"/>
            <a:ext cx="2262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US" sz="1600" b="1" u="sng">
                <a:solidFill>
                  <a:srgbClr val="9900FF"/>
                </a:solidFill>
              </a:rPr>
              <a:t>Overall Interpretation</a:t>
            </a:r>
            <a:endParaRPr u="sng">
              <a:solidFill>
                <a:srgbClr val="9900FF"/>
              </a:solidFill>
            </a:endParaRPr>
          </a:p>
        </p:txBody>
      </p:sp>
      <p:sp>
        <p:nvSpPr>
          <p:cNvPr id="350" name="Google Shape;350;g3b12fe420c2_0_167"/>
          <p:cNvSpPr txBox="1"/>
          <p:nvPr/>
        </p:nvSpPr>
        <p:spPr>
          <a:xfrm>
            <a:off x="221500" y="5203633"/>
            <a:ext cx="7732800" cy="180456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US" sz="1600" b="1" u="sng" dirty="0">
                <a:solidFill>
                  <a:srgbClr val="7030A0"/>
                </a:solidFill>
              </a:rPr>
              <a:t>Key Takeaway</a:t>
            </a:r>
            <a:endParaRPr sz="1600" b="1" u="sng" dirty="0">
              <a:solidFill>
                <a:srgbClr val="7030A0"/>
              </a:solidFill>
            </a:endParaRPr>
          </a:p>
          <a:p>
            <a:pPr marL="381000" marR="381000" lvl="0" indent="0" algn="l" rtl="0">
              <a:lnSpc>
                <a:spcPct val="115000"/>
              </a:lnSpc>
              <a:spcBef>
                <a:spcPts val="1200"/>
              </a:spcBef>
              <a:spcAft>
                <a:spcPts val="1200"/>
              </a:spcAft>
              <a:buNone/>
            </a:pPr>
            <a:r>
              <a:rPr lang="en-US" sz="1600" i="1" dirty="0">
                <a:solidFill>
                  <a:schemeClr val="dk1"/>
                </a:solidFill>
              </a:rPr>
              <a:t>Business age overwhelmingly dominates model importance, followed by ownership structure. Industry classification and geographic variables contribute comparatively minor explanatory power.</a:t>
            </a:r>
            <a:endParaRPr sz="1600" i="1" dirty="0">
              <a:solidFill>
                <a:schemeClr val="dk1"/>
              </a:solidFill>
            </a:endParaRPr>
          </a:p>
        </p:txBody>
      </p:sp>
      <p:pic>
        <p:nvPicPr>
          <p:cNvPr id="351" name="Google Shape;351;g3b12fe420c2_0_167"/>
          <p:cNvPicPr preferRelativeResize="0"/>
          <p:nvPr/>
        </p:nvPicPr>
        <p:blipFill>
          <a:blip r:embed="rId3">
            <a:alphaModFix/>
          </a:blip>
          <a:stretch>
            <a:fillRect/>
          </a:stretch>
        </p:blipFill>
        <p:spPr>
          <a:xfrm>
            <a:off x="122325" y="1170038"/>
            <a:ext cx="7949959" cy="42603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3"/>
          <p:cNvSpPr txBox="1"/>
          <p:nvPr/>
        </p:nvSpPr>
        <p:spPr>
          <a:xfrm>
            <a:off x="114913" y="3363451"/>
            <a:ext cx="81042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1242C"/>
              </a:buClr>
              <a:buSzPts val="2000"/>
              <a:buFont typeface="Arial"/>
              <a:buNone/>
            </a:pPr>
            <a:r>
              <a:rPr lang="en-US" sz="2000" b="1" i="0" u="sng" strike="noStrike" cap="none" dirty="0">
                <a:solidFill>
                  <a:srgbClr val="21242C"/>
                </a:solidFill>
                <a:latin typeface="Arial"/>
                <a:ea typeface="Arial"/>
                <a:cs typeface="Arial"/>
                <a:sym typeface="Arial"/>
              </a:rPr>
              <a:t>Scenario </a:t>
            </a:r>
            <a:endParaRPr sz="2000" u="sng" dirty="0">
              <a:solidFill>
                <a:schemeClr val="dk1"/>
              </a:solidFill>
              <a:latin typeface="Play"/>
              <a:ea typeface="Play"/>
              <a:cs typeface="Play"/>
              <a:sym typeface="Play"/>
            </a:endParaRPr>
          </a:p>
          <a:p>
            <a:pPr marL="0" marR="0" lvl="0" indent="0" algn="l" rtl="0">
              <a:lnSpc>
                <a:spcPct val="100000"/>
              </a:lnSpc>
              <a:spcBef>
                <a:spcPts val="0"/>
              </a:spcBef>
              <a:spcAft>
                <a:spcPts val="0"/>
              </a:spcAft>
              <a:buClr>
                <a:srgbClr val="21242C"/>
              </a:buClr>
              <a:buSzPts val="2000"/>
              <a:buFont typeface="Arial"/>
              <a:buNone/>
            </a:pPr>
            <a:r>
              <a:rPr lang="en-US" sz="2000" b="0" i="0" u="none" strike="noStrike" cap="none" dirty="0">
                <a:solidFill>
                  <a:srgbClr val="21242C"/>
                </a:solidFill>
                <a:latin typeface="Arial"/>
                <a:ea typeface="Arial"/>
                <a:cs typeface="Arial"/>
                <a:sym typeface="Arial"/>
              </a:rPr>
              <a:t> </a:t>
            </a:r>
            <a:r>
              <a:rPr lang="en-US" sz="2000" dirty="0">
                <a:solidFill>
                  <a:srgbClr val="001D35"/>
                </a:solidFill>
              </a:rPr>
              <a:t>Develop a predictive model that estimates the likelihood of business survival, providing entrepreneurs and investors with data-driven insights to support informed decisions about business expansion.</a:t>
            </a:r>
            <a:endParaRPr sz="1400" b="0" i="0" u="none" strike="noStrike" cap="none" dirty="0">
              <a:solidFill>
                <a:srgbClr val="000000"/>
              </a:solidFill>
              <a:latin typeface="Arial"/>
              <a:ea typeface="Arial"/>
              <a:cs typeface="Arial"/>
              <a:sym typeface="Arial"/>
            </a:endParaRPr>
          </a:p>
        </p:txBody>
      </p:sp>
      <p:sp>
        <p:nvSpPr>
          <p:cNvPr id="119" name="Google Shape;119;p3"/>
          <p:cNvSpPr txBox="1"/>
          <p:nvPr/>
        </p:nvSpPr>
        <p:spPr>
          <a:xfrm>
            <a:off x="4409150" y="197463"/>
            <a:ext cx="7688700" cy="233906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21242C"/>
              </a:buClr>
              <a:buSzPts val="2000"/>
              <a:buFont typeface="Arial"/>
              <a:buNone/>
            </a:pPr>
            <a:r>
              <a:rPr lang="en-US" sz="2400" b="1" i="0" u="none" strike="noStrike" cap="none" dirty="0">
                <a:solidFill>
                  <a:srgbClr val="E69138"/>
                </a:solidFill>
                <a:latin typeface="Arial"/>
                <a:ea typeface="Arial"/>
                <a:cs typeface="Arial"/>
                <a:sym typeface="Arial"/>
              </a:rPr>
              <a:t>Dataset Details</a:t>
            </a:r>
            <a:endParaRPr sz="2400" b="0" i="0" u="none" strike="noStrike" cap="none" dirty="0">
              <a:solidFill>
                <a:srgbClr val="E69138"/>
              </a:solidFill>
              <a:latin typeface="Arial"/>
              <a:ea typeface="Arial"/>
              <a:cs typeface="Arial"/>
              <a:sym typeface="Arial"/>
            </a:endParaRPr>
          </a:p>
          <a:p>
            <a:pPr marL="0" marR="0" lvl="0" indent="0" algn="l" rtl="0">
              <a:lnSpc>
                <a:spcPct val="150000"/>
              </a:lnSpc>
              <a:spcBef>
                <a:spcPts val="2400"/>
              </a:spcBef>
              <a:spcAft>
                <a:spcPts val="0"/>
              </a:spcAft>
              <a:buClr>
                <a:srgbClr val="21242C"/>
              </a:buClr>
              <a:buSzPts val="2000"/>
              <a:buFont typeface="Arial"/>
              <a:buChar char="•"/>
            </a:pPr>
            <a:r>
              <a:rPr lang="en-US" sz="2000" dirty="0">
                <a:solidFill>
                  <a:srgbClr val="21242C"/>
                </a:solidFill>
              </a:rPr>
              <a:t> </a:t>
            </a:r>
            <a:r>
              <a:rPr lang="en-US" sz="2000" u="sng" dirty="0">
                <a:solidFill>
                  <a:srgbClr val="21242C"/>
                </a:solidFill>
              </a:rPr>
              <a:t>Registered Businesses:</a:t>
            </a:r>
            <a:r>
              <a:rPr lang="en-US" sz="2000" dirty="0">
                <a:solidFill>
                  <a:srgbClr val="21242C"/>
                </a:solidFill>
              </a:rPr>
              <a:t> 146,481 (since 1926).</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21242C"/>
              </a:buClr>
              <a:buSzPts val="2000"/>
              <a:buFont typeface="Arial"/>
              <a:buChar char="•"/>
            </a:pPr>
            <a:r>
              <a:rPr lang="en-US" sz="2000" b="0" i="0" u="none" strike="noStrike" cap="none" dirty="0">
                <a:solidFill>
                  <a:srgbClr val="21242C"/>
                </a:solidFill>
                <a:latin typeface="Arial"/>
                <a:ea typeface="Arial"/>
                <a:cs typeface="Arial"/>
                <a:sym typeface="Arial"/>
              </a:rPr>
              <a:t> </a:t>
            </a:r>
            <a:r>
              <a:rPr lang="en-US" sz="2000" u="sng" dirty="0">
                <a:solidFill>
                  <a:srgbClr val="21242C"/>
                </a:solidFill>
              </a:rPr>
              <a:t>Relevant V</a:t>
            </a:r>
            <a:r>
              <a:rPr lang="en-US" sz="2000" b="0" u="sng" strike="noStrike" cap="none" dirty="0">
                <a:solidFill>
                  <a:srgbClr val="21242C"/>
                </a:solidFill>
                <a:latin typeface="Arial"/>
                <a:ea typeface="Arial"/>
                <a:cs typeface="Arial"/>
                <a:sym typeface="Arial"/>
              </a:rPr>
              <a:t>ariables:</a:t>
            </a:r>
            <a:r>
              <a:rPr lang="en-US" sz="2000" b="0" i="0" u="none" strike="noStrike" cap="none" dirty="0">
                <a:solidFill>
                  <a:srgbClr val="21242C"/>
                </a:solidFill>
                <a:latin typeface="Arial"/>
                <a:ea typeface="Arial"/>
                <a:cs typeface="Arial"/>
                <a:sym typeface="Arial"/>
              </a:rPr>
              <a:t> </a:t>
            </a:r>
            <a:r>
              <a:rPr lang="en-US" sz="2000" dirty="0">
                <a:solidFill>
                  <a:srgbClr val="21242C"/>
                </a:solidFill>
              </a:rPr>
              <a:t>Geographic location</a:t>
            </a:r>
            <a:r>
              <a:rPr lang="en-US" sz="2000" b="0" i="0" u="none" strike="noStrike" cap="none" dirty="0">
                <a:solidFill>
                  <a:srgbClr val="21242C"/>
                </a:solidFill>
                <a:latin typeface="Arial"/>
                <a:ea typeface="Arial"/>
                <a:cs typeface="Arial"/>
                <a:sym typeface="Arial"/>
              </a:rPr>
              <a:t>, </a:t>
            </a:r>
            <a:r>
              <a:rPr lang="en-US" sz="2000" dirty="0">
                <a:solidFill>
                  <a:srgbClr val="21242C"/>
                </a:solidFill>
              </a:rPr>
              <a:t>business info, etc.</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21242C"/>
              </a:buClr>
              <a:buSzPts val="2000"/>
              <a:buFont typeface="Arial"/>
              <a:buChar char="•"/>
            </a:pPr>
            <a:r>
              <a:rPr lang="en-US" sz="2000" b="0" i="0" u="none" strike="noStrike" cap="none" dirty="0">
                <a:solidFill>
                  <a:srgbClr val="21242C"/>
                </a:solidFill>
                <a:latin typeface="Arial"/>
                <a:ea typeface="Arial"/>
                <a:cs typeface="Arial"/>
                <a:sym typeface="Arial"/>
              </a:rPr>
              <a:t> </a:t>
            </a:r>
            <a:r>
              <a:rPr lang="en-US" sz="2000" b="0" i="0" u="sng" strike="noStrike" cap="none" dirty="0">
                <a:solidFill>
                  <a:srgbClr val="21242C"/>
                </a:solidFill>
                <a:latin typeface="Arial"/>
                <a:ea typeface="Arial"/>
                <a:cs typeface="Arial"/>
                <a:sym typeface="Arial"/>
              </a:rPr>
              <a:t>Main Focus:</a:t>
            </a:r>
            <a:r>
              <a:rPr lang="en-US" sz="2000" b="0" i="0" u="none" strike="noStrike" cap="none" dirty="0">
                <a:solidFill>
                  <a:srgbClr val="21242C"/>
                </a:solidFill>
                <a:latin typeface="Arial"/>
                <a:ea typeface="Arial"/>
                <a:cs typeface="Arial"/>
                <a:sym typeface="Arial"/>
              </a:rPr>
              <a:t> </a:t>
            </a:r>
            <a:r>
              <a:rPr lang="en-US" sz="2000" dirty="0">
                <a:solidFill>
                  <a:srgbClr val="21242C"/>
                </a:solidFill>
              </a:rPr>
              <a:t>Find a predictive business survival model.</a:t>
            </a:r>
            <a:endParaRPr sz="1400" b="0" i="0" u="none" strike="noStrike" cap="none" dirty="0">
              <a:solidFill>
                <a:srgbClr val="000000"/>
              </a:solidFill>
              <a:latin typeface="Arial"/>
              <a:ea typeface="Arial"/>
              <a:cs typeface="Arial"/>
              <a:sym typeface="Arial"/>
            </a:endParaRPr>
          </a:p>
        </p:txBody>
      </p:sp>
      <p:sp>
        <p:nvSpPr>
          <p:cNvPr id="120" name="Google Shape;120;p3"/>
          <p:cNvSpPr/>
          <p:nvPr/>
        </p:nvSpPr>
        <p:spPr>
          <a:xfrm>
            <a:off x="570270" y="3077496"/>
            <a:ext cx="10854813" cy="45719"/>
          </a:xfrm>
          <a:prstGeom prst="rect">
            <a:avLst/>
          </a:prstGeom>
          <a:solidFill>
            <a:schemeClr val="accent1"/>
          </a:solidFill>
          <a:ln w="12700" cap="flat" cmpd="sng">
            <a:solidFill>
              <a:srgbClr val="0A306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pic>
        <p:nvPicPr>
          <p:cNvPr id="121" name="Google Shape;121;p3"/>
          <p:cNvPicPr preferRelativeResize="0"/>
          <p:nvPr/>
        </p:nvPicPr>
        <p:blipFill>
          <a:blip r:embed="rId3">
            <a:alphaModFix/>
          </a:blip>
          <a:stretch>
            <a:fillRect/>
          </a:stretch>
        </p:blipFill>
        <p:spPr>
          <a:xfrm>
            <a:off x="69425" y="70675"/>
            <a:ext cx="4229700" cy="2346975"/>
          </a:xfrm>
          <a:prstGeom prst="rect">
            <a:avLst/>
          </a:prstGeom>
          <a:noFill/>
          <a:ln>
            <a:noFill/>
          </a:ln>
        </p:spPr>
      </p:pic>
      <p:pic>
        <p:nvPicPr>
          <p:cNvPr id="122" name="Google Shape;122;p3"/>
          <p:cNvPicPr preferRelativeResize="0"/>
          <p:nvPr/>
        </p:nvPicPr>
        <p:blipFill>
          <a:blip r:embed="rId4">
            <a:alphaModFix/>
          </a:blip>
          <a:stretch>
            <a:fillRect/>
          </a:stretch>
        </p:blipFill>
        <p:spPr>
          <a:xfrm>
            <a:off x="8344638" y="3609725"/>
            <a:ext cx="3804274" cy="2738300"/>
          </a:xfrm>
          <a:prstGeom prst="rect">
            <a:avLst/>
          </a:prstGeom>
          <a:noFill/>
          <a:ln>
            <a:noFill/>
          </a:ln>
        </p:spPr>
      </p:pic>
      <p:sp>
        <p:nvSpPr>
          <p:cNvPr id="123" name="Google Shape;123;p3"/>
          <p:cNvSpPr txBox="1"/>
          <p:nvPr/>
        </p:nvSpPr>
        <p:spPr>
          <a:xfrm>
            <a:off x="186725" y="4789824"/>
            <a:ext cx="81042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u="sng" dirty="0">
                <a:solidFill>
                  <a:srgbClr val="21242C"/>
                </a:solidFill>
              </a:rPr>
              <a:t>Main Goal</a:t>
            </a:r>
            <a:endParaRPr sz="2000" b="1" u="sng" dirty="0">
              <a:solidFill>
                <a:srgbClr val="21242C"/>
              </a:solidFill>
            </a:endParaRPr>
          </a:p>
          <a:p>
            <a:pPr marL="0" lvl="0" indent="0" algn="l" rtl="0">
              <a:spcBef>
                <a:spcPts val="0"/>
              </a:spcBef>
              <a:spcAft>
                <a:spcPts val="0"/>
              </a:spcAft>
              <a:buNone/>
            </a:pPr>
            <a:r>
              <a:rPr lang="en-US" sz="2000" dirty="0">
                <a:solidFill>
                  <a:srgbClr val="21242C"/>
                </a:solidFill>
              </a:rPr>
              <a:t>  Apply logistic regression-based modeling to the San Diego County Business Listings dataset to identify statistically significant predictors of business survival and to evaluate the feasibility of constructing an accurate and interpretable predictive model.</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5"/>
        <p:cNvGrpSpPr/>
        <p:nvPr/>
      </p:nvGrpSpPr>
      <p:grpSpPr>
        <a:xfrm>
          <a:off x="0" y="0"/>
          <a:ext cx="0" cy="0"/>
          <a:chOff x="0" y="0"/>
          <a:chExt cx="0" cy="0"/>
        </a:xfrm>
      </p:grpSpPr>
      <p:cxnSp>
        <p:nvCxnSpPr>
          <p:cNvPr id="356" name="Google Shape;356;g3b12fe420c2_0_186"/>
          <p:cNvCxnSpPr/>
          <p:nvPr/>
        </p:nvCxnSpPr>
        <p:spPr>
          <a:xfrm>
            <a:off x="713232" y="1031001"/>
            <a:ext cx="978900" cy="0"/>
          </a:xfrm>
          <a:prstGeom prst="straightConnector1">
            <a:avLst/>
          </a:prstGeom>
          <a:noFill/>
          <a:ln w="76200" cap="flat" cmpd="sng">
            <a:solidFill>
              <a:schemeClr val="accent1"/>
            </a:solidFill>
            <a:prstDash val="solid"/>
            <a:miter lim="800000"/>
            <a:headEnd type="none" w="sm" len="sm"/>
            <a:tailEnd type="none" w="sm" len="sm"/>
          </a:ln>
        </p:spPr>
      </p:cxnSp>
      <p:sp>
        <p:nvSpPr>
          <p:cNvPr id="357" name="Google Shape;357;g3b12fe420c2_0_186"/>
          <p:cNvSpPr/>
          <p:nvPr/>
        </p:nvSpPr>
        <p:spPr>
          <a:xfrm>
            <a:off x="-17600" y="0"/>
            <a:ext cx="51015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sp>
        <p:nvSpPr>
          <p:cNvPr id="358" name="Google Shape;358;g3b12fe420c2_0_186"/>
          <p:cNvSpPr txBox="1"/>
          <p:nvPr/>
        </p:nvSpPr>
        <p:spPr>
          <a:xfrm>
            <a:off x="-17600" y="17600"/>
            <a:ext cx="3312600" cy="46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000" b="1" u="sng">
                <a:solidFill>
                  <a:srgbClr val="E69138"/>
                </a:solidFill>
                <a:latin typeface="Play"/>
                <a:ea typeface="Play"/>
                <a:cs typeface="Play"/>
                <a:sym typeface="Play"/>
              </a:rPr>
              <a:t>Modeling &amp; Deployment</a:t>
            </a:r>
            <a:endParaRPr sz="1600" u="sng">
              <a:solidFill>
                <a:srgbClr val="E69138"/>
              </a:solidFill>
            </a:endParaRPr>
          </a:p>
        </p:txBody>
      </p:sp>
      <p:sp>
        <p:nvSpPr>
          <p:cNvPr id="359" name="Google Shape;359;g3b12fe420c2_0_186"/>
          <p:cNvSpPr txBox="1"/>
          <p:nvPr/>
        </p:nvSpPr>
        <p:spPr>
          <a:xfrm>
            <a:off x="245325" y="539600"/>
            <a:ext cx="3351300" cy="738633"/>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1200"/>
              </a:spcAft>
              <a:buNone/>
            </a:pPr>
            <a:r>
              <a:rPr lang="en-US" sz="1600" b="1" u="sng" dirty="0">
                <a:solidFill>
                  <a:schemeClr val="accent1"/>
                </a:solidFill>
                <a:hlinkClick r:id="rId3">
                  <a:extLst>
                    <a:ext uri="{A12FA001-AC4F-418D-AE19-62706E023703}">
                      <ahyp:hlinkClr xmlns:ahyp="http://schemas.microsoft.com/office/drawing/2018/hyperlinkcolor" val="tx"/>
                    </a:ext>
                  </a:extLst>
                </a:hlinkClick>
              </a:rPr>
              <a:t>Predictive Model Functionality</a:t>
            </a:r>
            <a:r>
              <a:rPr lang="en-US" sz="1600" b="1" u="sng" dirty="0">
                <a:solidFill>
                  <a:schemeClr val="accent1"/>
                </a:solidFill>
              </a:rPr>
              <a:t>  </a:t>
            </a:r>
            <a:endParaRPr sz="1600" u="sng" dirty="0">
              <a:solidFill>
                <a:schemeClr val="accent1"/>
              </a:solidFill>
            </a:endParaRPr>
          </a:p>
        </p:txBody>
      </p:sp>
      <p:pic>
        <p:nvPicPr>
          <p:cNvPr id="360" name="Google Shape;360;g3b12fe420c2_0_186"/>
          <p:cNvPicPr preferRelativeResize="0"/>
          <p:nvPr/>
        </p:nvPicPr>
        <p:blipFill>
          <a:blip r:embed="rId4">
            <a:alphaModFix/>
          </a:blip>
          <a:stretch>
            <a:fillRect/>
          </a:stretch>
        </p:blipFill>
        <p:spPr>
          <a:xfrm>
            <a:off x="6202375" y="683125"/>
            <a:ext cx="4919400" cy="2043900"/>
          </a:xfrm>
          <a:prstGeom prst="rect">
            <a:avLst/>
          </a:prstGeom>
          <a:noFill/>
          <a:ln>
            <a:noFill/>
          </a:ln>
        </p:spPr>
      </p:pic>
      <p:sp>
        <p:nvSpPr>
          <p:cNvPr id="361" name="Google Shape;361;g3b12fe420c2_0_186"/>
          <p:cNvSpPr txBox="1"/>
          <p:nvPr/>
        </p:nvSpPr>
        <p:spPr>
          <a:xfrm>
            <a:off x="5774275" y="138750"/>
            <a:ext cx="6003600" cy="46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000" b="1" u="sng">
                <a:solidFill>
                  <a:schemeClr val="dk1"/>
                </a:solidFill>
                <a:latin typeface="Play"/>
                <a:ea typeface="Play"/>
                <a:cs typeface="Play"/>
                <a:sym typeface="Play"/>
              </a:rPr>
              <a:t>Testing Survival for the following business</a:t>
            </a:r>
            <a:endParaRPr sz="1600" u="sng"/>
          </a:p>
        </p:txBody>
      </p:sp>
      <p:sp>
        <p:nvSpPr>
          <p:cNvPr id="362" name="Google Shape;362;g3b12fe420c2_0_186"/>
          <p:cNvSpPr txBox="1"/>
          <p:nvPr/>
        </p:nvSpPr>
        <p:spPr>
          <a:xfrm>
            <a:off x="5884800" y="2809700"/>
            <a:ext cx="6307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7030A0"/>
                </a:solidFill>
              </a:rPr>
              <a:t>LNG Cluster, 8880 Rio San Diego Drive, Mission </a:t>
            </a:r>
            <a:r>
              <a:rPr lang="en-US" b="1" dirty="0">
                <a:solidFill>
                  <a:srgbClr val="7030A0"/>
                </a:solidFill>
              </a:rPr>
              <a:t>Valley Center</a:t>
            </a:r>
            <a:r>
              <a:rPr lang="en-US" dirty="0">
                <a:solidFill>
                  <a:srgbClr val="7030A0"/>
                </a:solidFill>
              </a:rPr>
              <a:t>, San Diego, CA 92108</a:t>
            </a:r>
            <a:endParaRPr dirty="0">
              <a:solidFill>
                <a:srgbClr val="7030A0"/>
              </a:solidFill>
            </a:endParaRPr>
          </a:p>
        </p:txBody>
      </p:sp>
      <p:sp>
        <p:nvSpPr>
          <p:cNvPr id="363" name="Google Shape;363;g3b12fe420c2_0_186"/>
          <p:cNvSpPr txBox="1"/>
          <p:nvPr/>
        </p:nvSpPr>
        <p:spPr>
          <a:xfrm>
            <a:off x="535227" y="3671650"/>
            <a:ext cx="31149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u="sng">
                <a:solidFill>
                  <a:srgbClr val="9900FF"/>
                </a:solidFill>
              </a:rPr>
              <a:t>LNG Cluster Business Case</a:t>
            </a:r>
            <a:endParaRPr b="1" u="sng">
              <a:solidFill>
                <a:srgbClr val="9900FF"/>
              </a:solidFill>
            </a:endParaRPr>
          </a:p>
          <a:p>
            <a:pPr marL="0" lvl="0" indent="0" algn="l" rtl="0">
              <a:spcBef>
                <a:spcPts val="0"/>
              </a:spcBef>
              <a:spcAft>
                <a:spcPts val="0"/>
              </a:spcAft>
              <a:buNone/>
            </a:pPr>
            <a:endParaRPr b="1" u="sng"/>
          </a:p>
          <a:p>
            <a:pPr marL="0" lvl="0" indent="0" algn="l" rtl="0">
              <a:spcBef>
                <a:spcPts val="0"/>
              </a:spcBef>
              <a:spcAft>
                <a:spcPts val="0"/>
              </a:spcAft>
              <a:buNone/>
            </a:pPr>
            <a:r>
              <a:rPr lang="en-US" b="1"/>
              <a:t>Business Age: </a:t>
            </a:r>
            <a:r>
              <a:rPr lang="en-US"/>
              <a:t>20</a:t>
            </a:r>
            <a:endParaRPr/>
          </a:p>
          <a:p>
            <a:pPr marL="0" lvl="0" indent="0" algn="l" rtl="0">
              <a:spcBef>
                <a:spcPts val="0"/>
              </a:spcBef>
              <a:spcAft>
                <a:spcPts val="0"/>
              </a:spcAft>
              <a:buNone/>
            </a:pPr>
            <a:r>
              <a:rPr lang="en-US" b="1"/>
              <a:t>Population (ZIP 92108): </a:t>
            </a:r>
            <a:r>
              <a:rPr lang="en-US"/>
              <a:t>22,762</a:t>
            </a:r>
            <a:endParaRPr/>
          </a:p>
          <a:p>
            <a:pPr marL="0" lvl="0" indent="0" algn="l" rtl="0">
              <a:spcBef>
                <a:spcPts val="0"/>
              </a:spcBef>
              <a:spcAft>
                <a:spcPts val="0"/>
              </a:spcAft>
              <a:buNone/>
            </a:pPr>
            <a:r>
              <a:rPr lang="en-US" b="1"/>
              <a:t>Latitude: </a:t>
            </a:r>
            <a:r>
              <a:rPr lang="en-US"/>
              <a:t>32.7904</a:t>
            </a:r>
            <a:endParaRPr/>
          </a:p>
          <a:p>
            <a:pPr marL="0" lvl="0" indent="0" algn="l" rtl="0">
              <a:spcBef>
                <a:spcPts val="0"/>
              </a:spcBef>
              <a:spcAft>
                <a:spcPts val="0"/>
              </a:spcAft>
              <a:buNone/>
            </a:pPr>
            <a:r>
              <a:rPr lang="en-US" b="1"/>
              <a:t>Longitud:</a:t>
            </a:r>
            <a:r>
              <a:rPr lang="en-US"/>
              <a:t> -117.101</a:t>
            </a:r>
            <a:endParaRPr/>
          </a:p>
          <a:p>
            <a:pPr marL="0" lvl="0" indent="0" algn="l" rtl="0">
              <a:spcBef>
                <a:spcPts val="0"/>
              </a:spcBef>
              <a:spcAft>
                <a:spcPts val="0"/>
              </a:spcAft>
              <a:buNone/>
            </a:pPr>
            <a:r>
              <a:rPr lang="en-US" b="1"/>
              <a:t>Business Density</a:t>
            </a:r>
            <a:r>
              <a:rPr lang="en-US"/>
              <a:t>: 242.8</a:t>
            </a:r>
            <a:endParaRPr/>
          </a:p>
          <a:p>
            <a:pPr marL="0" lvl="0" indent="0" algn="l" rtl="0">
              <a:spcBef>
                <a:spcPts val="0"/>
              </a:spcBef>
              <a:spcAft>
                <a:spcPts val="0"/>
              </a:spcAft>
              <a:buNone/>
            </a:pPr>
            <a:r>
              <a:rPr lang="en-US" b="1"/>
              <a:t>Ownership Type:</a:t>
            </a:r>
            <a:r>
              <a:rPr lang="en-US"/>
              <a:t> NO/PRF</a:t>
            </a:r>
            <a:endParaRPr>
              <a:solidFill>
                <a:schemeClr val="dk1"/>
              </a:solidFill>
            </a:endParaRPr>
          </a:p>
          <a:p>
            <a:pPr marL="0" lvl="0" indent="0" algn="l" rtl="0">
              <a:spcBef>
                <a:spcPts val="0"/>
              </a:spcBef>
              <a:spcAft>
                <a:spcPts val="0"/>
              </a:spcAft>
              <a:buNone/>
            </a:pPr>
            <a:r>
              <a:rPr lang="en-US" b="1"/>
              <a:t>NAICS Sector:</a:t>
            </a:r>
            <a:r>
              <a:rPr lang="en-US"/>
              <a:t> Oil and Gas</a:t>
            </a:r>
            <a:endParaRPr/>
          </a:p>
          <a:p>
            <a:pPr marL="0" lvl="0" indent="0" algn="l" rtl="0">
              <a:spcBef>
                <a:spcPts val="0"/>
              </a:spcBef>
              <a:spcAft>
                <a:spcPts val="0"/>
              </a:spcAft>
              <a:buNone/>
            </a:pPr>
            <a:r>
              <a:rPr lang="en-US" b="1"/>
              <a:t>City:</a:t>
            </a:r>
            <a:r>
              <a:rPr lang="en-US"/>
              <a:t> </a:t>
            </a:r>
            <a:r>
              <a:rPr lang="en-US">
                <a:solidFill>
                  <a:schemeClr val="dk1"/>
                </a:solidFill>
              </a:rPr>
              <a:t>Valley Center</a:t>
            </a:r>
            <a:endParaRPr/>
          </a:p>
          <a:p>
            <a:pPr marL="0" lvl="0" indent="0" algn="l" rtl="0">
              <a:spcBef>
                <a:spcPts val="0"/>
              </a:spcBef>
              <a:spcAft>
                <a:spcPts val="0"/>
              </a:spcAft>
              <a:buNone/>
            </a:pPr>
            <a:endParaRPr/>
          </a:p>
        </p:txBody>
      </p:sp>
      <p:pic>
        <p:nvPicPr>
          <p:cNvPr id="364" name="Google Shape;364;g3b12fe420c2_0_186"/>
          <p:cNvPicPr preferRelativeResize="0"/>
          <p:nvPr/>
        </p:nvPicPr>
        <p:blipFill>
          <a:blip r:embed="rId5">
            <a:alphaModFix/>
          </a:blip>
          <a:stretch>
            <a:fillRect/>
          </a:stretch>
        </p:blipFill>
        <p:spPr>
          <a:xfrm>
            <a:off x="9629750" y="3282450"/>
            <a:ext cx="2276475" cy="1485900"/>
          </a:xfrm>
          <a:prstGeom prst="rect">
            <a:avLst/>
          </a:prstGeom>
          <a:noFill/>
          <a:ln w="9525" cap="flat" cmpd="sng">
            <a:solidFill>
              <a:srgbClr val="9900FF"/>
            </a:solidFill>
            <a:prstDash val="solid"/>
            <a:round/>
            <a:headEnd type="none" w="sm" len="sm"/>
            <a:tailEnd type="none" w="sm" len="sm"/>
          </a:ln>
        </p:spPr>
      </p:pic>
      <p:pic>
        <p:nvPicPr>
          <p:cNvPr id="365" name="Google Shape;365;g3b12fe420c2_0_186"/>
          <p:cNvPicPr preferRelativeResize="0"/>
          <p:nvPr/>
        </p:nvPicPr>
        <p:blipFill>
          <a:blip r:embed="rId6">
            <a:alphaModFix/>
          </a:blip>
          <a:stretch>
            <a:fillRect/>
          </a:stretch>
        </p:blipFill>
        <p:spPr>
          <a:xfrm>
            <a:off x="9641396" y="4871279"/>
            <a:ext cx="1590675" cy="609600"/>
          </a:xfrm>
          <a:prstGeom prst="rect">
            <a:avLst/>
          </a:prstGeom>
          <a:noFill/>
          <a:ln w="9525" cap="flat" cmpd="sng">
            <a:solidFill>
              <a:srgbClr val="9900FF"/>
            </a:solidFill>
            <a:prstDash val="solid"/>
            <a:round/>
            <a:headEnd type="none" w="sm" len="sm"/>
            <a:tailEnd type="none" w="sm" len="sm"/>
          </a:ln>
        </p:spPr>
      </p:pic>
      <p:pic>
        <p:nvPicPr>
          <p:cNvPr id="366" name="Google Shape;366;g3b12fe420c2_0_186"/>
          <p:cNvPicPr preferRelativeResize="0"/>
          <p:nvPr/>
        </p:nvPicPr>
        <p:blipFill>
          <a:blip r:embed="rId7">
            <a:alphaModFix/>
          </a:blip>
          <a:stretch>
            <a:fillRect/>
          </a:stretch>
        </p:blipFill>
        <p:spPr>
          <a:xfrm>
            <a:off x="5986111" y="3382325"/>
            <a:ext cx="3115000" cy="3403025"/>
          </a:xfrm>
          <a:prstGeom prst="rect">
            <a:avLst/>
          </a:prstGeom>
          <a:noFill/>
          <a:ln w="9525" cap="flat" cmpd="sng">
            <a:solidFill>
              <a:srgbClr val="9900FF"/>
            </a:solidFill>
            <a:prstDash val="solid"/>
            <a:round/>
            <a:headEnd type="none" w="sm" len="sm"/>
            <a:tailEnd type="none" w="sm" len="sm"/>
          </a:ln>
        </p:spPr>
      </p:pic>
      <p:pic>
        <p:nvPicPr>
          <p:cNvPr id="367" name="Google Shape;367;g3b12fe420c2_0_186"/>
          <p:cNvPicPr preferRelativeResize="0"/>
          <p:nvPr/>
        </p:nvPicPr>
        <p:blipFill>
          <a:blip r:embed="rId8">
            <a:alphaModFix/>
          </a:blip>
          <a:stretch>
            <a:fillRect/>
          </a:stretch>
        </p:blipFill>
        <p:spPr>
          <a:xfrm>
            <a:off x="132550" y="1091297"/>
            <a:ext cx="3464181" cy="2520050"/>
          </a:xfrm>
          <a:prstGeom prst="rect">
            <a:avLst/>
          </a:prstGeom>
          <a:noFill/>
          <a:ln>
            <a:noFill/>
          </a:ln>
        </p:spPr>
      </p:pic>
      <p:sp>
        <p:nvSpPr>
          <p:cNvPr id="368" name="Google Shape;368;g3b12fe420c2_0_186"/>
          <p:cNvSpPr txBox="1"/>
          <p:nvPr/>
        </p:nvSpPr>
        <p:spPr>
          <a:xfrm>
            <a:off x="9629750" y="5565950"/>
            <a:ext cx="2463927" cy="1108200"/>
          </a:xfrm>
          <a:prstGeom prst="rect">
            <a:avLst/>
          </a:prstGeom>
          <a:noFill/>
          <a:ln w="9525" cap="flat" cmpd="sng">
            <a:solidFill>
              <a:srgbClr val="9900F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a:solidFill>
                  <a:schemeClr val="dk1"/>
                </a:solidFill>
              </a:rPr>
              <a:t>NO/PRF:</a:t>
            </a:r>
            <a:r>
              <a:rPr lang="en-US" sz="1200">
                <a:solidFill>
                  <a:schemeClr val="dk1"/>
                </a:solidFill>
              </a:rPr>
              <a:t> No Public Filing” (sometimes interpreted as Not Registered / No Public Record / Foreign Entity) in the context of business datasets.</a:t>
            </a:r>
            <a:endParaRPr sz="12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2"/>
        <p:cNvGrpSpPr/>
        <p:nvPr/>
      </p:nvGrpSpPr>
      <p:grpSpPr>
        <a:xfrm>
          <a:off x="0" y="0"/>
          <a:ext cx="0" cy="0"/>
          <a:chOff x="0" y="0"/>
          <a:chExt cx="0" cy="0"/>
        </a:xfrm>
      </p:grpSpPr>
      <p:cxnSp>
        <p:nvCxnSpPr>
          <p:cNvPr id="373" name="Google Shape;373;g3b12fe420c2_0_227"/>
          <p:cNvCxnSpPr/>
          <p:nvPr/>
        </p:nvCxnSpPr>
        <p:spPr>
          <a:xfrm>
            <a:off x="713232" y="1031001"/>
            <a:ext cx="978900" cy="0"/>
          </a:xfrm>
          <a:prstGeom prst="straightConnector1">
            <a:avLst/>
          </a:prstGeom>
          <a:noFill/>
          <a:ln w="76200" cap="flat" cmpd="sng">
            <a:solidFill>
              <a:schemeClr val="accent1"/>
            </a:solidFill>
            <a:prstDash val="solid"/>
            <a:miter lim="800000"/>
            <a:headEnd type="none" w="sm" len="sm"/>
            <a:tailEnd type="none" w="sm" len="sm"/>
          </a:ln>
        </p:spPr>
      </p:cxnSp>
      <p:sp>
        <p:nvSpPr>
          <p:cNvPr id="374" name="Google Shape;374;g3b12fe420c2_0_227"/>
          <p:cNvSpPr/>
          <p:nvPr/>
        </p:nvSpPr>
        <p:spPr>
          <a:xfrm>
            <a:off x="43900" y="38273"/>
            <a:ext cx="5101500" cy="6799200"/>
          </a:xfrm>
          <a:prstGeom prst="rect">
            <a:avLst/>
          </a:prstGeom>
          <a:solidFill>
            <a:schemeClr val="lt1"/>
          </a:solid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sp>
        <p:nvSpPr>
          <p:cNvPr id="375" name="Google Shape;375;g3b12fe420c2_0_227"/>
          <p:cNvSpPr txBox="1"/>
          <p:nvPr/>
        </p:nvSpPr>
        <p:spPr>
          <a:xfrm>
            <a:off x="33656" y="17600"/>
            <a:ext cx="3312600" cy="46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000" b="1" u="sng">
                <a:solidFill>
                  <a:srgbClr val="E69138"/>
                </a:solidFill>
                <a:latin typeface="Play"/>
                <a:ea typeface="Play"/>
                <a:cs typeface="Play"/>
                <a:sym typeface="Play"/>
              </a:rPr>
              <a:t>Modeling &amp; Deployment</a:t>
            </a:r>
            <a:endParaRPr sz="1600" u="sng">
              <a:solidFill>
                <a:srgbClr val="E69138"/>
              </a:solidFill>
            </a:endParaRPr>
          </a:p>
        </p:txBody>
      </p:sp>
      <p:pic>
        <p:nvPicPr>
          <p:cNvPr id="376" name="Google Shape;376;g3b12fe420c2_0_227"/>
          <p:cNvPicPr preferRelativeResize="0"/>
          <p:nvPr/>
        </p:nvPicPr>
        <p:blipFill>
          <a:blip r:embed="rId3">
            <a:alphaModFix/>
          </a:blip>
          <a:stretch>
            <a:fillRect/>
          </a:stretch>
        </p:blipFill>
        <p:spPr>
          <a:xfrm>
            <a:off x="6202375" y="683125"/>
            <a:ext cx="4919400" cy="2043900"/>
          </a:xfrm>
          <a:prstGeom prst="rect">
            <a:avLst/>
          </a:prstGeom>
          <a:noFill/>
          <a:ln>
            <a:noFill/>
          </a:ln>
        </p:spPr>
      </p:pic>
      <p:sp>
        <p:nvSpPr>
          <p:cNvPr id="377" name="Google Shape;377;g3b12fe420c2_0_227"/>
          <p:cNvSpPr txBox="1"/>
          <p:nvPr/>
        </p:nvSpPr>
        <p:spPr>
          <a:xfrm>
            <a:off x="5774275" y="138750"/>
            <a:ext cx="6003600" cy="46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000" b="1" u="sng">
                <a:solidFill>
                  <a:schemeClr val="dk1"/>
                </a:solidFill>
                <a:latin typeface="Play"/>
                <a:ea typeface="Play"/>
                <a:cs typeface="Play"/>
                <a:sym typeface="Play"/>
              </a:rPr>
              <a:t>Testing Survival for the following business</a:t>
            </a:r>
            <a:endParaRPr sz="1600" u="sng"/>
          </a:p>
        </p:txBody>
      </p:sp>
      <p:sp>
        <p:nvSpPr>
          <p:cNvPr id="378" name="Google Shape;378;g3b12fe420c2_0_227"/>
          <p:cNvSpPr txBox="1"/>
          <p:nvPr/>
        </p:nvSpPr>
        <p:spPr>
          <a:xfrm>
            <a:off x="5884800" y="2809700"/>
            <a:ext cx="6307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rgbClr val="7030A0"/>
                </a:solidFill>
              </a:rPr>
              <a:t>LNG Cluster, 8880 Rio San Diego Drive, Mission </a:t>
            </a:r>
            <a:r>
              <a:rPr lang="en-US" b="1" dirty="0">
                <a:solidFill>
                  <a:srgbClr val="7030A0"/>
                </a:solidFill>
              </a:rPr>
              <a:t>Valley Center</a:t>
            </a:r>
            <a:r>
              <a:rPr lang="en-US" dirty="0">
                <a:solidFill>
                  <a:srgbClr val="7030A0"/>
                </a:solidFill>
              </a:rPr>
              <a:t>, San Diego, CA 92108</a:t>
            </a:r>
            <a:endParaRPr dirty="0">
              <a:solidFill>
                <a:srgbClr val="7030A0"/>
              </a:solidFill>
            </a:endParaRPr>
          </a:p>
        </p:txBody>
      </p:sp>
      <p:pic>
        <p:nvPicPr>
          <p:cNvPr id="379" name="Google Shape;379;g3b12fe420c2_0_227"/>
          <p:cNvPicPr preferRelativeResize="0"/>
          <p:nvPr/>
        </p:nvPicPr>
        <p:blipFill>
          <a:blip r:embed="rId4">
            <a:alphaModFix/>
          </a:blip>
          <a:stretch>
            <a:fillRect/>
          </a:stretch>
        </p:blipFill>
        <p:spPr>
          <a:xfrm>
            <a:off x="9629750" y="3282450"/>
            <a:ext cx="2276475" cy="1485900"/>
          </a:xfrm>
          <a:prstGeom prst="rect">
            <a:avLst/>
          </a:prstGeom>
          <a:noFill/>
          <a:ln w="9525" cap="flat" cmpd="sng">
            <a:solidFill>
              <a:srgbClr val="9900FF"/>
            </a:solidFill>
            <a:prstDash val="solid"/>
            <a:round/>
            <a:headEnd type="none" w="sm" len="sm"/>
            <a:tailEnd type="none" w="sm" len="sm"/>
          </a:ln>
        </p:spPr>
      </p:pic>
      <p:pic>
        <p:nvPicPr>
          <p:cNvPr id="380" name="Google Shape;380;g3b12fe420c2_0_227"/>
          <p:cNvPicPr preferRelativeResize="0"/>
          <p:nvPr/>
        </p:nvPicPr>
        <p:blipFill>
          <a:blip r:embed="rId5">
            <a:alphaModFix/>
          </a:blip>
          <a:stretch>
            <a:fillRect/>
          </a:stretch>
        </p:blipFill>
        <p:spPr>
          <a:xfrm>
            <a:off x="9641396" y="4871279"/>
            <a:ext cx="1590675" cy="609600"/>
          </a:xfrm>
          <a:prstGeom prst="rect">
            <a:avLst/>
          </a:prstGeom>
          <a:noFill/>
          <a:ln w="9525" cap="flat" cmpd="sng">
            <a:solidFill>
              <a:srgbClr val="9900FF"/>
            </a:solidFill>
            <a:prstDash val="solid"/>
            <a:round/>
            <a:headEnd type="none" w="sm" len="sm"/>
            <a:tailEnd type="none" w="sm" len="sm"/>
          </a:ln>
        </p:spPr>
      </p:pic>
      <p:pic>
        <p:nvPicPr>
          <p:cNvPr id="381" name="Google Shape;381;g3b12fe420c2_0_227"/>
          <p:cNvPicPr preferRelativeResize="0"/>
          <p:nvPr/>
        </p:nvPicPr>
        <p:blipFill>
          <a:blip r:embed="rId6">
            <a:alphaModFix/>
          </a:blip>
          <a:stretch>
            <a:fillRect/>
          </a:stretch>
        </p:blipFill>
        <p:spPr>
          <a:xfrm>
            <a:off x="5997562" y="3382325"/>
            <a:ext cx="3115000" cy="3403025"/>
          </a:xfrm>
          <a:prstGeom prst="rect">
            <a:avLst/>
          </a:prstGeom>
          <a:noFill/>
          <a:ln w="9525" cap="flat" cmpd="sng">
            <a:solidFill>
              <a:srgbClr val="9900FF"/>
            </a:solidFill>
            <a:prstDash val="solid"/>
            <a:round/>
            <a:headEnd type="none" w="sm" len="sm"/>
            <a:tailEnd type="none" w="sm" len="sm"/>
          </a:ln>
        </p:spPr>
      </p:pic>
      <p:sp>
        <p:nvSpPr>
          <p:cNvPr id="382" name="Google Shape;382;g3b12fe420c2_0_227"/>
          <p:cNvSpPr txBox="1"/>
          <p:nvPr/>
        </p:nvSpPr>
        <p:spPr>
          <a:xfrm>
            <a:off x="174284" y="3671625"/>
            <a:ext cx="4837800" cy="30708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500">
                <a:solidFill>
                  <a:schemeClr val="dk1"/>
                </a:solidFill>
              </a:rPr>
              <a:t>Considering the business profile, the model predicts an </a:t>
            </a:r>
            <a:r>
              <a:rPr lang="en-US" sz="1500" b="1">
                <a:solidFill>
                  <a:schemeClr val="dk1"/>
                </a:solidFill>
              </a:rPr>
              <a:t>87.9% probability of survival</a:t>
            </a:r>
            <a:r>
              <a:rPr lang="en-US" sz="1500">
                <a:solidFill>
                  <a:schemeClr val="dk1"/>
                </a:solidFill>
              </a:rPr>
              <a:t> and a </a:t>
            </a:r>
            <a:r>
              <a:rPr lang="en-US" sz="1500" b="1">
                <a:solidFill>
                  <a:schemeClr val="dk1"/>
                </a:solidFill>
              </a:rPr>
              <a:t>12.1% probability of failure</a:t>
            </a:r>
            <a:r>
              <a:rPr lang="en-US" sz="1500">
                <a:solidFill>
                  <a:schemeClr val="dk1"/>
                </a:solidFill>
              </a:rPr>
              <a:t>, suggesting a strong likelihood that the business will remain active. The prediction is driven mainly by </a:t>
            </a:r>
            <a:r>
              <a:rPr lang="en-US" sz="1500" b="1">
                <a:solidFill>
                  <a:schemeClr val="dk1"/>
                </a:solidFill>
              </a:rPr>
              <a:t>structural stability (business age)</a:t>
            </a:r>
            <a:r>
              <a:rPr lang="en-US" sz="1500">
                <a:solidFill>
                  <a:schemeClr val="dk1"/>
                </a:solidFill>
              </a:rPr>
              <a:t> and </a:t>
            </a:r>
            <a:r>
              <a:rPr lang="en-US" sz="1500" b="1">
                <a:solidFill>
                  <a:schemeClr val="dk1"/>
                </a:solidFill>
              </a:rPr>
              <a:t>legal or organizational form</a:t>
            </a:r>
            <a:r>
              <a:rPr lang="en-US" sz="1500">
                <a:solidFill>
                  <a:schemeClr val="dk1"/>
                </a:solidFill>
              </a:rPr>
              <a:t>, while the </a:t>
            </a:r>
            <a:r>
              <a:rPr lang="en-US" sz="1500" b="1">
                <a:solidFill>
                  <a:schemeClr val="dk1"/>
                </a:solidFill>
              </a:rPr>
              <a:t>industry sector</a:t>
            </a:r>
            <a:r>
              <a:rPr lang="en-US" sz="1500">
                <a:solidFill>
                  <a:schemeClr val="dk1"/>
                </a:solidFill>
              </a:rPr>
              <a:t> plays a secondary role and </a:t>
            </a:r>
            <a:r>
              <a:rPr lang="en-US" sz="1500" b="1">
                <a:solidFill>
                  <a:schemeClr val="dk1"/>
                </a:solidFill>
              </a:rPr>
              <a:t>geography or local demographics</a:t>
            </a:r>
            <a:r>
              <a:rPr lang="en-US" sz="1500">
                <a:solidFill>
                  <a:schemeClr val="dk1"/>
                </a:solidFill>
              </a:rPr>
              <a:t> have minimal influence. This indicates that a business’s longevity and organizational structure are more important determinants of survival than its location or surrounding population.</a:t>
            </a:r>
            <a:endParaRPr sz="2200">
              <a:solidFill>
                <a:schemeClr val="dk1"/>
              </a:solidFill>
            </a:endParaRPr>
          </a:p>
        </p:txBody>
      </p:sp>
      <p:sp>
        <p:nvSpPr>
          <p:cNvPr id="383" name="Google Shape;383;g3b12fe420c2_0_227"/>
          <p:cNvSpPr txBox="1"/>
          <p:nvPr/>
        </p:nvSpPr>
        <p:spPr>
          <a:xfrm>
            <a:off x="9629750" y="5565950"/>
            <a:ext cx="2532600" cy="1108200"/>
          </a:xfrm>
          <a:prstGeom prst="rect">
            <a:avLst/>
          </a:prstGeom>
          <a:noFill/>
          <a:ln w="9525" cap="flat" cmpd="sng">
            <a:solidFill>
              <a:srgbClr val="9900F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a:solidFill>
                  <a:schemeClr val="dk1"/>
                </a:solidFill>
              </a:rPr>
              <a:t>NO/PRF:</a:t>
            </a:r>
            <a:r>
              <a:rPr lang="en-US" sz="1200">
                <a:solidFill>
                  <a:schemeClr val="dk1"/>
                </a:solidFill>
              </a:rPr>
              <a:t> No Public Filing” (sometimes interpreted as Not Registered / No Public Record / Foreign Entity) in the context of business datasets.</a:t>
            </a:r>
            <a:endParaRPr sz="1200">
              <a:solidFill>
                <a:schemeClr val="dk1"/>
              </a:solidFill>
            </a:endParaRPr>
          </a:p>
        </p:txBody>
      </p:sp>
      <p:pic>
        <p:nvPicPr>
          <p:cNvPr id="384" name="Google Shape;384;g3b12fe420c2_0_227"/>
          <p:cNvPicPr preferRelativeResize="0"/>
          <p:nvPr/>
        </p:nvPicPr>
        <p:blipFill>
          <a:blip r:embed="rId7">
            <a:alphaModFix/>
          </a:blip>
          <a:stretch>
            <a:fillRect/>
          </a:stretch>
        </p:blipFill>
        <p:spPr>
          <a:xfrm>
            <a:off x="697091" y="599559"/>
            <a:ext cx="3447200" cy="2951825"/>
          </a:xfrm>
          <a:prstGeom prst="rect">
            <a:avLst/>
          </a:prstGeom>
          <a:solidFill>
            <a:schemeClr val="lt1"/>
          </a:solid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8"/>
        <p:cNvGrpSpPr/>
        <p:nvPr/>
      </p:nvGrpSpPr>
      <p:grpSpPr>
        <a:xfrm>
          <a:off x="0" y="0"/>
          <a:ext cx="0" cy="0"/>
          <a:chOff x="0" y="0"/>
          <a:chExt cx="0" cy="0"/>
        </a:xfrm>
      </p:grpSpPr>
      <p:cxnSp>
        <p:nvCxnSpPr>
          <p:cNvPr id="389" name="Google Shape;389;g3b099c229a1_0_52"/>
          <p:cNvCxnSpPr/>
          <p:nvPr/>
        </p:nvCxnSpPr>
        <p:spPr>
          <a:xfrm>
            <a:off x="713232" y="1031001"/>
            <a:ext cx="978900" cy="0"/>
          </a:xfrm>
          <a:prstGeom prst="straightConnector1">
            <a:avLst/>
          </a:prstGeom>
          <a:noFill/>
          <a:ln w="76200" cap="flat" cmpd="sng">
            <a:solidFill>
              <a:schemeClr val="accent1"/>
            </a:solidFill>
            <a:prstDash val="solid"/>
            <a:miter lim="800000"/>
            <a:headEnd type="none" w="sm" len="sm"/>
            <a:tailEnd type="none" w="sm" len="sm"/>
          </a:ln>
        </p:spPr>
      </p:cxnSp>
      <p:sp>
        <p:nvSpPr>
          <p:cNvPr id="390" name="Google Shape;390;g3b099c229a1_0_52"/>
          <p:cNvSpPr/>
          <p:nvPr/>
        </p:nvSpPr>
        <p:spPr>
          <a:xfrm>
            <a:off x="-26400" y="0"/>
            <a:ext cx="43107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sp>
        <p:nvSpPr>
          <p:cNvPr id="392" name="Google Shape;392;g3b099c229a1_0_52"/>
          <p:cNvSpPr txBox="1"/>
          <p:nvPr/>
        </p:nvSpPr>
        <p:spPr>
          <a:xfrm>
            <a:off x="132493" y="462111"/>
            <a:ext cx="9645900" cy="128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600">
                <a:solidFill>
                  <a:schemeClr val="dk1"/>
                </a:solidFill>
              </a:rPr>
              <a:t>The data analysis revealed key insights into business survival, activity, and spatial distribution in San Diego County. By combining categorical and numerical analyses with supervised and unsupervised machine learning models, the study provided a comprehensive view of factors influencing business outcomes.</a:t>
            </a:r>
            <a:endParaRPr sz="1600">
              <a:solidFill>
                <a:schemeClr val="dk1"/>
              </a:solidFill>
            </a:endParaRPr>
          </a:p>
        </p:txBody>
      </p:sp>
      <p:sp>
        <p:nvSpPr>
          <p:cNvPr id="393" name="Google Shape;393;g3b099c229a1_0_52"/>
          <p:cNvSpPr txBox="1"/>
          <p:nvPr/>
        </p:nvSpPr>
        <p:spPr>
          <a:xfrm>
            <a:off x="158584" y="1678413"/>
            <a:ext cx="11921700" cy="156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600" b="1">
                <a:solidFill>
                  <a:schemeClr val="dk1"/>
                </a:solidFill>
              </a:rPr>
              <a:t>Implications for Research Question:</a:t>
            </a:r>
            <a:br>
              <a:rPr lang="en-US" sz="1600" b="1">
                <a:solidFill>
                  <a:schemeClr val="dk1"/>
                </a:solidFill>
              </a:rPr>
            </a:br>
            <a:r>
              <a:rPr lang="en-US" sz="1600">
                <a:solidFill>
                  <a:schemeClr val="dk1"/>
                </a:solidFill>
              </a:rPr>
              <a:t> Logistic regression was initially proposed as the predictive modeling approach due to its interpretability. However, the </a:t>
            </a:r>
            <a:r>
              <a:rPr lang="en-US" sz="1600">
                <a:solidFill>
                  <a:schemeClr val="dk1"/>
                </a:solidFill>
                <a:highlight>
                  <a:srgbClr val="FFFF00"/>
                </a:highlight>
              </a:rPr>
              <a:t>logistic regression model achieved an accuracy of 66.2%, which is below the 70% threshold set in the alternative hypothesis</a:t>
            </a:r>
            <a:r>
              <a:rPr lang="en-US" sz="1600">
                <a:solidFill>
                  <a:schemeClr val="dk1"/>
                </a:solidFill>
              </a:rPr>
              <a:t> (H₁). Therefore, the null hypothesis (H₀) that a predictive logistic regression model cannot be constructed </a:t>
            </a:r>
            <a:r>
              <a:rPr lang="en-US" sz="1600" b="1">
                <a:solidFill>
                  <a:schemeClr val="dk1"/>
                </a:solidFill>
              </a:rPr>
              <a:t>cannot be rejected</a:t>
            </a:r>
            <a:r>
              <a:rPr lang="en-US" sz="1600">
                <a:solidFill>
                  <a:schemeClr val="dk1"/>
                </a:solidFill>
              </a:rPr>
              <a:t>. This indicates that logistic regression alone is insufficient for reliably predicting business survival in this dataset.</a:t>
            </a:r>
            <a:endParaRPr sz="1600">
              <a:solidFill>
                <a:schemeClr val="dk1"/>
              </a:solidFill>
            </a:endParaRPr>
          </a:p>
        </p:txBody>
      </p:sp>
      <p:sp>
        <p:nvSpPr>
          <p:cNvPr id="394" name="Google Shape;394;g3b099c229a1_0_52"/>
          <p:cNvSpPr txBox="1"/>
          <p:nvPr/>
        </p:nvSpPr>
        <p:spPr>
          <a:xfrm>
            <a:off x="197550" y="3390985"/>
            <a:ext cx="11796900" cy="128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600">
                <a:solidFill>
                  <a:schemeClr val="dk1"/>
                </a:solidFill>
              </a:rPr>
              <a:t>Tree-based ensemble methods, particularly LightGBM, were also evaluated and achieved substantially higher predictive performance (accuracy = 0.836, Precision = 0.828, Recall = 0.760, F1 Score = 0.793, ROC-AUC = 0.911). </a:t>
            </a:r>
            <a:r>
              <a:rPr lang="en-US" sz="1600">
                <a:solidFill>
                  <a:schemeClr val="dk1"/>
                </a:solidFill>
                <a:highlight>
                  <a:srgbClr val="00FFFF"/>
                </a:highlight>
              </a:rPr>
              <a:t>These results demonstrate that nonlinear, tree-based models are more effective at capturing complex relationships between business characteristics, geographic features, and survival outcomes.</a:t>
            </a:r>
            <a:endParaRPr sz="1600">
              <a:highlight>
                <a:srgbClr val="00FFFF"/>
              </a:highlight>
            </a:endParaRPr>
          </a:p>
        </p:txBody>
      </p:sp>
      <p:sp>
        <p:nvSpPr>
          <p:cNvPr id="395" name="Google Shape;395;g3b099c229a1_0_52"/>
          <p:cNvSpPr txBox="1"/>
          <p:nvPr/>
        </p:nvSpPr>
        <p:spPr>
          <a:xfrm>
            <a:off x="250250" y="4967850"/>
            <a:ext cx="11476500" cy="156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600">
                <a:solidFill>
                  <a:schemeClr val="dk1"/>
                </a:solidFill>
                <a:highlight>
                  <a:srgbClr val="00FF00"/>
                </a:highlight>
              </a:rPr>
              <a:t>The strong performance of LightGBM suggests that predictions from this model can inform practical business applications, such as identifying high-risk businesses that may need support and guiding strategic expansion decisions.</a:t>
            </a:r>
            <a:r>
              <a:rPr lang="en-US" sz="1600">
                <a:solidFill>
                  <a:schemeClr val="dk1"/>
                </a:solidFill>
              </a:rPr>
              <a:t> By leveraging insights into key predictors such as business age, ownership type, industry sector, and local economic conditions, entrepreneurs and investors can more effectively allocate resources, select optimal locations for expansion, and mitigate the risk of closure.</a:t>
            </a:r>
            <a:endParaRPr sz="1600">
              <a:solidFill>
                <a:schemeClr val="dk1"/>
              </a:solidFill>
            </a:endParaRPr>
          </a:p>
        </p:txBody>
      </p:sp>
      <p:pic>
        <p:nvPicPr>
          <p:cNvPr id="396" name="Google Shape;396;g3b099c229a1_0_52"/>
          <p:cNvPicPr preferRelativeResize="0"/>
          <p:nvPr/>
        </p:nvPicPr>
        <p:blipFill>
          <a:blip r:embed="rId3">
            <a:alphaModFix/>
          </a:blip>
          <a:stretch>
            <a:fillRect/>
          </a:stretch>
        </p:blipFill>
        <p:spPr>
          <a:xfrm>
            <a:off x="9567707" y="34176"/>
            <a:ext cx="2590397" cy="1644250"/>
          </a:xfrm>
          <a:prstGeom prst="rect">
            <a:avLst/>
          </a:prstGeom>
          <a:noFill/>
          <a:ln>
            <a:noFill/>
          </a:ln>
        </p:spPr>
      </p:pic>
      <p:sp>
        <p:nvSpPr>
          <p:cNvPr id="2" name="Google Shape;403;g3b148cf25cd_0_159">
            <a:extLst>
              <a:ext uri="{FF2B5EF4-FFF2-40B4-BE49-F238E27FC236}">
                <a16:creationId xmlns:a16="http://schemas.microsoft.com/office/drawing/2014/main" id="{BB9C233A-EE52-1D21-1AC8-CAEA5AA8592A}"/>
              </a:ext>
            </a:extLst>
          </p:cNvPr>
          <p:cNvSpPr txBox="1"/>
          <p:nvPr/>
        </p:nvSpPr>
        <p:spPr>
          <a:xfrm>
            <a:off x="0" y="34175"/>
            <a:ext cx="2713200" cy="46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000" b="1" u="sng" dirty="0">
                <a:solidFill>
                  <a:srgbClr val="E69138"/>
                </a:solidFill>
                <a:latin typeface="Play"/>
                <a:ea typeface="Play"/>
                <a:cs typeface="Play"/>
                <a:sym typeface="Play"/>
              </a:rPr>
              <a:t>Presenting Findings</a:t>
            </a:r>
            <a:endParaRPr sz="1600" u="sng" dirty="0">
              <a:solidFill>
                <a:srgbClr val="E69138"/>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0"/>
        <p:cNvGrpSpPr/>
        <p:nvPr/>
      </p:nvGrpSpPr>
      <p:grpSpPr>
        <a:xfrm>
          <a:off x="0" y="0"/>
          <a:ext cx="0" cy="0"/>
          <a:chOff x="0" y="0"/>
          <a:chExt cx="0" cy="0"/>
        </a:xfrm>
      </p:grpSpPr>
      <p:cxnSp>
        <p:nvCxnSpPr>
          <p:cNvPr id="401" name="Google Shape;401;g3b148cf25cd_0_159"/>
          <p:cNvCxnSpPr/>
          <p:nvPr/>
        </p:nvCxnSpPr>
        <p:spPr>
          <a:xfrm>
            <a:off x="713232" y="1031001"/>
            <a:ext cx="978900" cy="0"/>
          </a:xfrm>
          <a:prstGeom prst="straightConnector1">
            <a:avLst/>
          </a:prstGeom>
          <a:noFill/>
          <a:ln w="76200" cap="flat" cmpd="sng">
            <a:solidFill>
              <a:schemeClr val="accent1"/>
            </a:solidFill>
            <a:prstDash val="solid"/>
            <a:miter lim="800000"/>
            <a:headEnd type="none" w="sm" len="sm"/>
            <a:tailEnd type="none" w="sm" len="sm"/>
          </a:ln>
        </p:spPr>
      </p:cxnSp>
      <p:sp>
        <p:nvSpPr>
          <p:cNvPr id="402" name="Google Shape;402;g3b148cf25cd_0_159"/>
          <p:cNvSpPr/>
          <p:nvPr/>
        </p:nvSpPr>
        <p:spPr>
          <a:xfrm>
            <a:off x="-26400" y="0"/>
            <a:ext cx="43107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sp>
        <p:nvSpPr>
          <p:cNvPr id="403" name="Google Shape;403;g3b148cf25cd_0_159"/>
          <p:cNvSpPr txBox="1"/>
          <p:nvPr/>
        </p:nvSpPr>
        <p:spPr>
          <a:xfrm>
            <a:off x="0" y="34175"/>
            <a:ext cx="2713200" cy="461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000" b="1" u="sng" dirty="0">
                <a:solidFill>
                  <a:srgbClr val="E69138"/>
                </a:solidFill>
                <a:latin typeface="Play"/>
                <a:ea typeface="Play"/>
                <a:cs typeface="Play"/>
                <a:sym typeface="Play"/>
              </a:rPr>
              <a:t>Presenting Findings</a:t>
            </a:r>
            <a:endParaRPr sz="1600" u="sng" dirty="0">
              <a:solidFill>
                <a:srgbClr val="E69138"/>
              </a:solidFill>
            </a:endParaRPr>
          </a:p>
        </p:txBody>
      </p:sp>
      <p:sp>
        <p:nvSpPr>
          <p:cNvPr id="404" name="Google Shape;404;g3b148cf25cd_0_159"/>
          <p:cNvSpPr txBox="1"/>
          <p:nvPr/>
        </p:nvSpPr>
        <p:spPr>
          <a:xfrm>
            <a:off x="132500" y="462100"/>
            <a:ext cx="9490200" cy="319469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600" b="1" u="sng" dirty="0">
                <a:solidFill>
                  <a:srgbClr val="7030A0"/>
                </a:solidFill>
              </a:rPr>
              <a:t>Business Survival Drivers:</a:t>
            </a:r>
            <a:endParaRPr sz="1600" b="1" u="sng" dirty="0">
              <a:solidFill>
                <a:srgbClr val="7030A0"/>
              </a:solidFill>
            </a:endParaRPr>
          </a:p>
          <a:p>
            <a:pPr marL="0" lvl="0" indent="0" algn="l" rtl="0">
              <a:lnSpc>
                <a:spcPct val="115000"/>
              </a:lnSpc>
              <a:spcBef>
                <a:spcPts val="1200"/>
              </a:spcBef>
              <a:spcAft>
                <a:spcPts val="1200"/>
              </a:spcAft>
              <a:buNone/>
            </a:pPr>
            <a:r>
              <a:rPr lang="en-US" sz="1600" dirty="0">
                <a:solidFill>
                  <a:schemeClr val="dk1"/>
                </a:solidFill>
              </a:rPr>
              <a:t> SHAP analysis from the </a:t>
            </a:r>
            <a:r>
              <a:rPr lang="en-US" sz="1600" dirty="0" err="1">
                <a:solidFill>
                  <a:schemeClr val="dk1"/>
                </a:solidFill>
                <a:highlight>
                  <a:srgbClr val="00FF00"/>
                </a:highlight>
              </a:rPr>
              <a:t>LightGBM</a:t>
            </a:r>
            <a:r>
              <a:rPr lang="en-US" sz="1600" dirty="0">
                <a:solidFill>
                  <a:schemeClr val="dk1"/>
                </a:solidFill>
                <a:highlight>
                  <a:srgbClr val="00FF00"/>
                </a:highlight>
              </a:rPr>
              <a:t> model identified business age as the most critical predictor of survival</a:t>
            </a:r>
            <a:r>
              <a:rPr lang="en-US" sz="1600" dirty="0">
                <a:solidFill>
                  <a:schemeClr val="dk1"/>
                </a:solidFill>
              </a:rPr>
              <a:t>. Older businesses consistently demonstrated higher survival rates, while younger businesses exhibited higher closure risk. </a:t>
            </a:r>
            <a:r>
              <a:rPr lang="en-US" sz="1600" dirty="0">
                <a:solidFill>
                  <a:schemeClr val="dk1"/>
                </a:solidFill>
                <a:highlight>
                  <a:srgbClr val="00FFFF"/>
                </a:highlight>
              </a:rPr>
              <a:t>Ownership type also significantly influenced survival, with corporations (Corp/S Corp), NO/PRF (but low impact), and LLCs generally showing greater resilience than Sole, NO/PRF,H-W, and PARNTR proprietorships. </a:t>
            </a:r>
            <a:r>
              <a:rPr lang="en-US" sz="1600" dirty="0">
                <a:solidFill>
                  <a:schemeClr val="dk1"/>
                </a:solidFill>
                <a:highlight>
                  <a:srgbClr val="FFFF00"/>
                </a:highlight>
              </a:rPr>
              <a:t>The industry sector had moderate effects; Health Care and Social Assistance were more stable than Transportation  or Professional Services.</a:t>
            </a:r>
            <a:r>
              <a:rPr lang="en-US" sz="1600" dirty="0">
                <a:solidFill>
                  <a:schemeClr val="dk1"/>
                </a:solidFill>
              </a:rPr>
              <a:t> </a:t>
            </a:r>
            <a:r>
              <a:rPr lang="en-US" sz="1600" dirty="0">
                <a:solidFill>
                  <a:schemeClr val="dk1"/>
                </a:solidFill>
                <a:highlight>
                  <a:srgbClr val="EA9999"/>
                </a:highlight>
              </a:rPr>
              <a:t>Geographic variables, including latitude, longitude, and city, showed minimal predictive value,</a:t>
            </a:r>
            <a:r>
              <a:rPr lang="en-US" sz="1600" dirty="0">
                <a:solidFill>
                  <a:schemeClr val="dk1"/>
                </a:solidFill>
              </a:rPr>
              <a:t> suggesting that </a:t>
            </a:r>
            <a:r>
              <a:rPr lang="en-US" sz="1600" b="1" dirty="0">
                <a:solidFill>
                  <a:schemeClr val="dk1"/>
                </a:solidFill>
              </a:rPr>
              <a:t>survival is primarily driven by internal business characteristics rather than location alone.</a:t>
            </a:r>
            <a:endParaRPr sz="1600" dirty="0">
              <a:solidFill>
                <a:schemeClr val="dk1"/>
              </a:solidFill>
            </a:endParaRPr>
          </a:p>
        </p:txBody>
      </p:sp>
      <p:sp>
        <p:nvSpPr>
          <p:cNvPr id="405" name="Google Shape;405;g3b148cf25cd_0_159"/>
          <p:cNvSpPr txBox="1"/>
          <p:nvPr/>
        </p:nvSpPr>
        <p:spPr>
          <a:xfrm>
            <a:off x="132500" y="3312700"/>
            <a:ext cx="11913900" cy="35024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600" b="1" u="sng" dirty="0">
                <a:solidFill>
                  <a:srgbClr val="7030A0"/>
                </a:solidFill>
              </a:rPr>
              <a:t>Spatial Business Clusters:</a:t>
            </a:r>
            <a:endParaRPr sz="1600" b="1" u="sng" dirty="0">
              <a:solidFill>
                <a:srgbClr val="7030A0"/>
              </a:solidFill>
            </a:endParaRPr>
          </a:p>
          <a:p>
            <a:pPr marL="0" lvl="0" indent="0" algn="l" rtl="0">
              <a:lnSpc>
                <a:spcPct val="115000"/>
              </a:lnSpc>
              <a:spcBef>
                <a:spcPts val="1200"/>
              </a:spcBef>
              <a:spcAft>
                <a:spcPts val="0"/>
              </a:spcAft>
              <a:buNone/>
            </a:pPr>
            <a:r>
              <a:rPr lang="en-US" sz="1600" dirty="0">
                <a:solidFill>
                  <a:schemeClr val="dk1"/>
                </a:solidFill>
              </a:rPr>
              <a:t> K-Means clustering of latitude and longitude revealed seven distinct geographic clusters, capturing concentrations of businesses across San Diego. </a:t>
            </a:r>
            <a:r>
              <a:rPr lang="en-US" sz="1600" dirty="0">
                <a:solidFill>
                  <a:schemeClr val="dk1"/>
                </a:solidFill>
                <a:highlight>
                  <a:srgbClr val="FFFF00"/>
                </a:highlight>
              </a:rPr>
              <a:t>In contrast, DBSCAN produced 710 clusters due to varying densities, which were not interpretable.</a:t>
            </a:r>
            <a:r>
              <a:rPr lang="en-US" sz="1600" dirty="0">
                <a:solidFill>
                  <a:schemeClr val="dk1"/>
                </a:solidFill>
              </a:rPr>
              <a:t> </a:t>
            </a:r>
            <a:r>
              <a:rPr lang="en-US" sz="1600" dirty="0">
                <a:solidFill>
                  <a:schemeClr val="dk1"/>
                </a:solidFill>
                <a:highlight>
                  <a:srgbClr val="00FF00"/>
                </a:highlight>
              </a:rPr>
              <a:t>K-Means allowed for clear regional groupings (e.g., North County, Central, East County, South Bay) and highlighted areas of high business density (e.g., North-Central-West cluster) versus low-density, dispersed regions (e.g., North-West cluster).</a:t>
            </a:r>
            <a:endParaRPr sz="1600" dirty="0">
              <a:solidFill>
                <a:schemeClr val="dk1"/>
              </a:solidFill>
              <a:highlight>
                <a:srgbClr val="00FF00"/>
              </a:highlight>
            </a:endParaRPr>
          </a:p>
          <a:p>
            <a:pPr marL="0" lvl="0" indent="0" algn="l" rtl="0">
              <a:lnSpc>
                <a:spcPct val="115000"/>
              </a:lnSpc>
              <a:spcBef>
                <a:spcPts val="1200"/>
              </a:spcBef>
              <a:spcAft>
                <a:spcPts val="0"/>
              </a:spcAft>
              <a:buNone/>
            </a:pPr>
            <a:r>
              <a:rPr lang="en-US" sz="1600" b="1" u="sng" dirty="0">
                <a:solidFill>
                  <a:srgbClr val="7030A0"/>
                </a:solidFill>
              </a:rPr>
              <a:t>Business Profiles from K-Prototypes:</a:t>
            </a:r>
            <a:endParaRPr sz="1600" b="1" u="sng" dirty="0">
              <a:solidFill>
                <a:srgbClr val="7030A0"/>
              </a:solidFill>
            </a:endParaRPr>
          </a:p>
          <a:p>
            <a:pPr marL="0" lvl="0" indent="0" algn="l" rtl="0">
              <a:lnSpc>
                <a:spcPct val="115000"/>
              </a:lnSpc>
              <a:spcBef>
                <a:spcPts val="1200"/>
              </a:spcBef>
              <a:spcAft>
                <a:spcPts val="1200"/>
              </a:spcAft>
              <a:buNone/>
            </a:pPr>
            <a:r>
              <a:rPr lang="en-US" sz="1600" dirty="0">
                <a:solidFill>
                  <a:schemeClr val="dk1"/>
                </a:solidFill>
              </a:rPr>
              <a:t> </a:t>
            </a:r>
            <a:r>
              <a:rPr lang="en-US" sz="1600" dirty="0">
                <a:solidFill>
                  <a:schemeClr val="dk1"/>
                </a:solidFill>
                <a:highlight>
                  <a:srgbClr val="00FF00"/>
                </a:highlight>
              </a:rPr>
              <a:t>K-Prototypes clustering, which accounts for both numeric and categorical features, identified four meaningful business clusters.</a:t>
            </a:r>
            <a:r>
              <a:rPr lang="en-US" sz="1600" dirty="0">
                <a:solidFill>
                  <a:schemeClr val="dk1"/>
                </a:solidFill>
              </a:rPr>
              <a:t> </a:t>
            </a:r>
            <a:r>
              <a:rPr lang="en-US" sz="1600" dirty="0">
                <a:solidFill>
                  <a:schemeClr val="dk1"/>
                </a:solidFill>
                <a:highlight>
                  <a:srgbClr val="00FFFF"/>
                </a:highlight>
              </a:rPr>
              <a:t>These clusters reflected patterns such as older professional services in lower-density areas versus corporate hubs with high business density.</a:t>
            </a:r>
            <a:r>
              <a:rPr lang="en-US" sz="1600" dirty="0">
                <a:solidFill>
                  <a:schemeClr val="dk1"/>
                </a:solidFill>
              </a:rPr>
              <a:t> This confirmed the heterogeneity of business types across demographic and operational characteristics.</a:t>
            </a:r>
            <a:endParaRPr sz="1600" dirty="0">
              <a:solidFill>
                <a:schemeClr val="dk1"/>
              </a:solidFill>
            </a:endParaRPr>
          </a:p>
        </p:txBody>
      </p:sp>
      <p:pic>
        <p:nvPicPr>
          <p:cNvPr id="406" name="Google Shape;406;g3b148cf25cd_0_159"/>
          <p:cNvPicPr preferRelativeResize="0"/>
          <p:nvPr/>
        </p:nvPicPr>
        <p:blipFill>
          <a:blip r:embed="rId3">
            <a:alphaModFix/>
          </a:blip>
          <a:stretch>
            <a:fillRect/>
          </a:stretch>
        </p:blipFill>
        <p:spPr>
          <a:xfrm>
            <a:off x="9567707" y="34176"/>
            <a:ext cx="2590397" cy="1644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
          <p:cNvSpPr txBox="1"/>
          <p:nvPr/>
        </p:nvSpPr>
        <p:spPr>
          <a:xfrm>
            <a:off x="0" y="0"/>
            <a:ext cx="6158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u="sng">
                <a:solidFill>
                  <a:srgbClr val="E69138"/>
                </a:solidFill>
                <a:highlight>
                  <a:srgbClr val="FFFFFF"/>
                </a:highlight>
                <a:latin typeface="Play"/>
                <a:ea typeface="Play"/>
                <a:cs typeface="Play"/>
                <a:sym typeface="Play"/>
              </a:rPr>
              <a:t>Limitations of the Techniques and Tools used</a:t>
            </a:r>
            <a:endParaRPr sz="2000" b="1" u="sng">
              <a:solidFill>
                <a:srgbClr val="E69138"/>
              </a:solidFill>
              <a:latin typeface="Play"/>
              <a:ea typeface="Play"/>
              <a:cs typeface="Play"/>
              <a:sym typeface="Play"/>
            </a:endParaRPr>
          </a:p>
        </p:txBody>
      </p:sp>
      <p:pic>
        <p:nvPicPr>
          <p:cNvPr id="412" name="Google Shape;412;p6"/>
          <p:cNvPicPr preferRelativeResize="0"/>
          <p:nvPr/>
        </p:nvPicPr>
        <p:blipFill>
          <a:blip r:embed="rId3">
            <a:alphaModFix/>
          </a:blip>
          <a:stretch>
            <a:fillRect/>
          </a:stretch>
        </p:blipFill>
        <p:spPr>
          <a:xfrm>
            <a:off x="97904" y="889249"/>
            <a:ext cx="6158700" cy="5946337"/>
          </a:xfrm>
          <a:prstGeom prst="rect">
            <a:avLst/>
          </a:prstGeom>
          <a:noFill/>
          <a:ln>
            <a:noFill/>
          </a:ln>
        </p:spPr>
      </p:pic>
      <p:pic>
        <p:nvPicPr>
          <p:cNvPr id="413" name="Google Shape;413;p6"/>
          <p:cNvPicPr preferRelativeResize="0"/>
          <p:nvPr/>
        </p:nvPicPr>
        <p:blipFill>
          <a:blip r:embed="rId4">
            <a:alphaModFix/>
          </a:blip>
          <a:stretch>
            <a:fillRect/>
          </a:stretch>
        </p:blipFill>
        <p:spPr>
          <a:xfrm>
            <a:off x="6383950" y="898676"/>
            <a:ext cx="5720576" cy="3587625"/>
          </a:xfrm>
          <a:prstGeom prst="rect">
            <a:avLst/>
          </a:prstGeom>
          <a:noFill/>
          <a:ln>
            <a:noFill/>
          </a:ln>
        </p:spPr>
      </p:pic>
      <p:sp>
        <p:nvSpPr>
          <p:cNvPr id="414" name="Google Shape;414;p6"/>
          <p:cNvSpPr txBox="1"/>
          <p:nvPr/>
        </p:nvSpPr>
        <p:spPr>
          <a:xfrm>
            <a:off x="3431850" y="208173"/>
            <a:ext cx="5328300" cy="74991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400"/>
              </a:spcAft>
              <a:buNone/>
            </a:pPr>
            <a:r>
              <a:rPr lang="en-US" sz="1600" b="1" u="sng" dirty="0">
                <a:solidFill>
                  <a:srgbClr val="7030A0"/>
                </a:solidFill>
              </a:rPr>
              <a:t>Tests/Tools for Quantitative &amp; Categorical  Variables</a:t>
            </a:r>
            <a:endParaRPr sz="1600" b="1" dirty="0">
              <a:solidFill>
                <a:srgbClr val="7030A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3b1c4ac7f1b_0_6"/>
          <p:cNvSpPr txBox="1"/>
          <p:nvPr/>
        </p:nvSpPr>
        <p:spPr>
          <a:xfrm>
            <a:off x="0" y="0"/>
            <a:ext cx="6158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u="sng">
                <a:solidFill>
                  <a:srgbClr val="E69138"/>
                </a:solidFill>
                <a:highlight>
                  <a:srgbClr val="FFFFFF"/>
                </a:highlight>
                <a:latin typeface="Play"/>
                <a:ea typeface="Play"/>
                <a:cs typeface="Play"/>
                <a:sym typeface="Play"/>
              </a:rPr>
              <a:t>Limitations of the Techniques and Tools used</a:t>
            </a:r>
            <a:endParaRPr sz="2000" b="1" u="sng">
              <a:solidFill>
                <a:srgbClr val="E69138"/>
              </a:solidFill>
              <a:latin typeface="Play"/>
              <a:ea typeface="Play"/>
              <a:cs typeface="Play"/>
              <a:sym typeface="Play"/>
            </a:endParaRPr>
          </a:p>
        </p:txBody>
      </p:sp>
      <p:sp>
        <p:nvSpPr>
          <p:cNvPr id="420" name="Google Shape;420;g3b1c4ac7f1b_0_6"/>
          <p:cNvSpPr txBox="1"/>
          <p:nvPr/>
        </p:nvSpPr>
        <p:spPr>
          <a:xfrm>
            <a:off x="120775" y="4118950"/>
            <a:ext cx="5737800" cy="2722253"/>
          </a:xfrm>
          <a:prstGeom prst="rect">
            <a:avLst/>
          </a:prstGeom>
          <a:noFill/>
          <a:ln>
            <a:noFill/>
          </a:ln>
        </p:spPr>
        <p:txBody>
          <a:bodyPr spcFirstLastPara="1" wrap="square" lIns="91425" tIns="91425" rIns="91425" bIns="91425" anchor="t" anchorCtr="0">
            <a:spAutoFit/>
          </a:bodyPr>
          <a:lstStyle/>
          <a:p>
            <a:pPr lvl="0">
              <a:lnSpc>
                <a:spcPct val="115000"/>
              </a:lnSpc>
              <a:spcBef>
                <a:spcPts val="1200"/>
              </a:spcBef>
              <a:spcAft>
                <a:spcPts val="1200"/>
              </a:spcAft>
            </a:pPr>
            <a:r>
              <a:rPr lang="en-US" b="1" u="sng" dirty="0">
                <a:solidFill>
                  <a:srgbClr val="0000FF"/>
                </a:solidFill>
              </a:rPr>
              <a:t>Note:</a:t>
            </a:r>
            <a:br>
              <a:rPr lang="en-US" b="1" dirty="0">
                <a:solidFill>
                  <a:schemeClr val="dk1"/>
                </a:solidFill>
              </a:rPr>
            </a:br>
            <a:r>
              <a:rPr lang="en-US" dirty="0">
                <a:solidFill>
                  <a:schemeClr val="dk1"/>
                </a:solidFill>
              </a:rPr>
              <a:t>K-Means clustering was selected over DBSCAN for the spatial analysis to identify broad regional groupings based exclusively on latitude and longitude. </a:t>
            </a:r>
            <a:r>
              <a:rPr lang="en-US" dirty="0">
                <a:solidFill>
                  <a:schemeClr val="dk1"/>
                </a:solidFill>
                <a:highlight>
                  <a:srgbClr val="FFFF00"/>
                </a:highlight>
              </a:rPr>
              <a:t>This approach facilitates the clear partitioning of observations into a predefined number of clusters; however, it does not account for underlying geographic or administrative boundaries</a:t>
            </a:r>
            <a:r>
              <a:rPr lang="en-US" dirty="0">
                <a:solidFill>
                  <a:schemeClr val="dk1"/>
                </a:solidFill>
              </a:rPr>
              <a:t>. As a result, regional labels (e.g., North County, East County) were assigned based on cluster centroids and general spatial orientation rather than formal TIGER/US Census delineations. </a:t>
            </a:r>
            <a:endParaRPr b="1" u="sng" dirty="0">
              <a:solidFill>
                <a:schemeClr val="dk1"/>
              </a:solidFill>
            </a:endParaRPr>
          </a:p>
        </p:txBody>
      </p:sp>
      <p:sp>
        <p:nvSpPr>
          <p:cNvPr id="421" name="Google Shape;421;g3b1c4ac7f1b_0_6"/>
          <p:cNvSpPr txBox="1"/>
          <p:nvPr/>
        </p:nvSpPr>
        <p:spPr>
          <a:xfrm>
            <a:off x="1837963" y="900959"/>
            <a:ext cx="22926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b="1" u="sng" dirty="0">
                <a:solidFill>
                  <a:schemeClr val="dk1"/>
                </a:solidFill>
              </a:rPr>
              <a:t>Unsupervised Methods</a:t>
            </a:r>
            <a:endParaRPr b="1" dirty="0">
              <a:solidFill>
                <a:schemeClr val="dk1"/>
              </a:solidFill>
              <a:highlight>
                <a:srgbClr val="FFFFFF"/>
              </a:highlight>
            </a:endParaRPr>
          </a:p>
        </p:txBody>
      </p:sp>
      <p:pic>
        <p:nvPicPr>
          <p:cNvPr id="422" name="Google Shape;422;g3b1c4ac7f1b_0_6"/>
          <p:cNvPicPr preferRelativeResize="0"/>
          <p:nvPr/>
        </p:nvPicPr>
        <p:blipFill>
          <a:blip r:embed="rId3">
            <a:alphaModFix/>
          </a:blip>
          <a:stretch>
            <a:fillRect/>
          </a:stretch>
        </p:blipFill>
        <p:spPr>
          <a:xfrm>
            <a:off x="69980" y="1376576"/>
            <a:ext cx="5737675" cy="2640850"/>
          </a:xfrm>
          <a:prstGeom prst="rect">
            <a:avLst/>
          </a:prstGeom>
          <a:noFill/>
          <a:ln>
            <a:noFill/>
          </a:ln>
        </p:spPr>
      </p:pic>
      <p:sp>
        <p:nvSpPr>
          <p:cNvPr id="423" name="Google Shape;423;g3b1c4ac7f1b_0_6"/>
          <p:cNvSpPr txBox="1"/>
          <p:nvPr/>
        </p:nvSpPr>
        <p:spPr>
          <a:xfrm>
            <a:off x="8251126" y="543072"/>
            <a:ext cx="20691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b="1" u="sng">
                <a:solidFill>
                  <a:schemeClr val="dk1"/>
                </a:solidFill>
              </a:rPr>
              <a:t>Supervised Methods</a:t>
            </a:r>
            <a:endParaRPr/>
          </a:p>
        </p:txBody>
      </p:sp>
      <p:pic>
        <p:nvPicPr>
          <p:cNvPr id="424" name="Google Shape;424;g3b1c4ac7f1b_0_6"/>
          <p:cNvPicPr preferRelativeResize="0"/>
          <p:nvPr/>
        </p:nvPicPr>
        <p:blipFill>
          <a:blip r:embed="rId4">
            <a:alphaModFix/>
          </a:blip>
          <a:stretch>
            <a:fillRect/>
          </a:stretch>
        </p:blipFill>
        <p:spPr>
          <a:xfrm>
            <a:off x="6310600" y="1029050"/>
            <a:ext cx="5785425" cy="5776751"/>
          </a:xfrm>
          <a:prstGeom prst="rect">
            <a:avLst/>
          </a:prstGeom>
          <a:noFill/>
          <a:ln>
            <a:noFill/>
          </a:ln>
        </p:spPr>
      </p:pic>
      <p:sp>
        <p:nvSpPr>
          <p:cNvPr id="425" name="Google Shape;425;g3b1c4ac7f1b_0_6"/>
          <p:cNvSpPr txBox="1"/>
          <p:nvPr/>
        </p:nvSpPr>
        <p:spPr>
          <a:xfrm>
            <a:off x="55500" y="492600"/>
            <a:ext cx="3651600" cy="74991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400"/>
              </a:spcAft>
              <a:buNone/>
            </a:pPr>
            <a:r>
              <a:rPr lang="en-US" sz="1600" b="1" u="sng" dirty="0">
                <a:solidFill>
                  <a:srgbClr val="7030A0"/>
                </a:solidFill>
              </a:rPr>
              <a:t>Techniques/tools for M-L methods: </a:t>
            </a:r>
            <a:endParaRPr sz="1600" b="1" dirty="0">
              <a:solidFill>
                <a:srgbClr val="7030A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3b099c229a1_0_64"/>
          <p:cNvSpPr txBox="1"/>
          <p:nvPr/>
        </p:nvSpPr>
        <p:spPr>
          <a:xfrm>
            <a:off x="0" y="0"/>
            <a:ext cx="4038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u="sng">
                <a:solidFill>
                  <a:srgbClr val="E69138"/>
                </a:solidFill>
                <a:highlight>
                  <a:srgbClr val="FFFFFF"/>
                </a:highlight>
                <a:latin typeface="Play"/>
                <a:ea typeface="Play"/>
                <a:cs typeface="Play"/>
                <a:sym typeface="Play"/>
              </a:rPr>
              <a:t>Summary of Proposed Actions</a:t>
            </a:r>
            <a:endParaRPr sz="2000" b="1" u="sng">
              <a:solidFill>
                <a:srgbClr val="E69138"/>
              </a:solidFill>
              <a:latin typeface="Play"/>
              <a:ea typeface="Play"/>
              <a:cs typeface="Play"/>
              <a:sym typeface="Play"/>
            </a:endParaRPr>
          </a:p>
        </p:txBody>
      </p:sp>
      <p:sp>
        <p:nvSpPr>
          <p:cNvPr id="431" name="Google Shape;431;g3b099c229a1_0_64"/>
          <p:cNvSpPr txBox="1"/>
          <p:nvPr/>
        </p:nvSpPr>
        <p:spPr>
          <a:xfrm>
            <a:off x="125850" y="2311767"/>
            <a:ext cx="11940300" cy="3546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1200"/>
              </a:spcBef>
              <a:spcAft>
                <a:spcPts val="0"/>
              </a:spcAft>
              <a:buClr>
                <a:schemeClr val="dk1"/>
              </a:buClr>
              <a:buSzPts val="1600"/>
              <a:buChar char="●"/>
            </a:pPr>
            <a:r>
              <a:rPr lang="en-US" sz="1600" b="1" dirty="0">
                <a:solidFill>
                  <a:schemeClr val="dk1"/>
                </a:solidFill>
              </a:rPr>
              <a:t>Mentorship and Advisory Services:</a:t>
            </a:r>
            <a:r>
              <a:rPr lang="en-US" sz="1600" dirty="0">
                <a:solidFill>
                  <a:schemeClr val="dk1"/>
                </a:solidFill>
              </a:rPr>
              <a:t> Provide guidance on operational best practices, financial management, and strategic planning to improve survival rates.</a:t>
            </a:r>
            <a:br>
              <a:rPr lang="en-US" sz="1600" dirty="0">
                <a:solidFill>
                  <a:schemeClr val="dk1"/>
                </a:solidFill>
              </a:rPr>
            </a:b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b="1" dirty="0">
                <a:solidFill>
                  <a:schemeClr val="dk1"/>
                </a:solidFill>
              </a:rPr>
              <a:t>Access to Capital and Incentives:</a:t>
            </a:r>
            <a:r>
              <a:rPr lang="en-US" sz="1600" dirty="0">
                <a:solidFill>
                  <a:schemeClr val="dk1"/>
                </a:solidFill>
              </a:rPr>
              <a:t> Facilitate funding opportunities, grants, or low-interest loans to help small and new businesses scale operations and invest in growth.</a:t>
            </a:r>
            <a:br>
              <a:rPr lang="en-US" sz="1600" dirty="0">
                <a:solidFill>
                  <a:schemeClr val="dk1"/>
                </a:solidFill>
              </a:rPr>
            </a:b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b="1" dirty="0">
                <a:solidFill>
                  <a:schemeClr val="dk1"/>
                </a:solidFill>
              </a:rPr>
              <a:t>Sector-Specific Support:</a:t>
            </a:r>
            <a:r>
              <a:rPr lang="en-US" sz="1600" dirty="0">
                <a:solidFill>
                  <a:schemeClr val="dk1"/>
                </a:solidFill>
              </a:rPr>
              <a:t> Offer tailored training, market analysis, and resources for industries identified as higher risk, such as retail and construction, to strengthen resilience and reduce the probability of closure.</a:t>
            </a:r>
            <a:br>
              <a:rPr lang="en-US" sz="1600" dirty="0">
                <a:solidFill>
                  <a:schemeClr val="dk1"/>
                </a:solidFill>
              </a:rPr>
            </a:br>
            <a:endParaRPr sz="1600" dirty="0">
              <a:solidFill>
                <a:schemeClr val="dk1"/>
              </a:solidFill>
            </a:endParaRPr>
          </a:p>
          <a:p>
            <a:pPr marL="457200" lvl="0" indent="-330200" algn="l" rtl="0">
              <a:lnSpc>
                <a:spcPct val="115000"/>
              </a:lnSpc>
              <a:spcBef>
                <a:spcPts val="0"/>
              </a:spcBef>
              <a:spcAft>
                <a:spcPts val="1200"/>
              </a:spcAft>
              <a:buClr>
                <a:schemeClr val="dk1"/>
              </a:buClr>
              <a:buSzPts val="1600"/>
              <a:buChar char="●"/>
            </a:pPr>
            <a:r>
              <a:rPr lang="en-US" sz="1600" b="1" dirty="0">
                <a:solidFill>
                  <a:schemeClr val="dk1"/>
                </a:solidFill>
              </a:rPr>
              <a:t>Data-Informed Expansion Facilitation:</a:t>
            </a:r>
            <a:r>
              <a:rPr lang="en-US" sz="1600" dirty="0">
                <a:solidFill>
                  <a:schemeClr val="dk1"/>
                </a:solidFill>
              </a:rPr>
              <a:t> Utilize insights from spatial clustering, demographic data, and model outputs to identify high-density business clusters or underserved markets where expansion is likely to be successful, enabling entrepreneurs and investors to make informed, targeted decisions for strategic business growth.</a:t>
            </a:r>
            <a:endParaRPr sz="1600" dirty="0">
              <a:solidFill>
                <a:schemeClr val="dk1"/>
              </a:solidFill>
            </a:endParaRPr>
          </a:p>
        </p:txBody>
      </p:sp>
      <p:pic>
        <p:nvPicPr>
          <p:cNvPr id="432" name="Google Shape;432;g3b099c229a1_0_64"/>
          <p:cNvPicPr preferRelativeResize="0"/>
          <p:nvPr/>
        </p:nvPicPr>
        <p:blipFill>
          <a:blip r:embed="rId3">
            <a:alphaModFix/>
          </a:blip>
          <a:stretch>
            <a:fillRect/>
          </a:stretch>
        </p:blipFill>
        <p:spPr>
          <a:xfrm>
            <a:off x="10555171" y="-4"/>
            <a:ext cx="1674325" cy="1340800"/>
          </a:xfrm>
          <a:prstGeom prst="rect">
            <a:avLst/>
          </a:prstGeom>
          <a:noFill/>
          <a:ln>
            <a:noFill/>
          </a:ln>
        </p:spPr>
      </p:pic>
      <p:sp>
        <p:nvSpPr>
          <p:cNvPr id="433" name="Google Shape;433;g3b099c229a1_0_64"/>
          <p:cNvSpPr txBox="1"/>
          <p:nvPr/>
        </p:nvSpPr>
        <p:spPr>
          <a:xfrm>
            <a:off x="166200" y="543150"/>
            <a:ext cx="10389000" cy="153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1200"/>
              </a:spcAft>
              <a:buNone/>
            </a:pPr>
            <a:r>
              <a:rPr lang="en-US" sz="1600" dirty="0">
                <a:solidFill>
                  <a:schemeClr val="dk1"/>
                </a:solidFill>
              </a:rPr>
              <a:t>Based on the analysis,</a:t>
            </a:r>
            <a:r>
              <a:rPr lang="en-US" sz="1600" dirty="0">
                <a:solidFill>
                  <a:schemeClr val="dk1"/>
                </a:solidFill>
                <a:highlight>
                  <a:srgbClr val="FFFF00"/>
                </a:highlight>
              </a:rPr>
              <a:t> business development initiatives should focus on supporting younger and H-W proprietorship businesses, particularly in lower-density or higher-risk areas.</a:t>
            </a:r>
            <a:r>
              <a:rPr lang="en-US" sz="1600" dirty="0">
                <a:solidFill>
                  <a:schemeClr val="dk1"/>
                </a:solidFill>
              </a:rPr>
              <a:t> </a:t>
            </a:r>
            <a:r>
              <a:rPr lang="en-US" sz="1600" b="1" dirty="0">
                <a:solidFill>
                  <a:schemeClr val="dk1"/>
                </a:solidFill>
              </a:rPr>
              <a:t>Additionally, the predictive model for business survival can be applied in practice as a decision-support tool to identify at-risk businesses and guide targeted interventions.</a:t>
            </a:r>
            <a:r>
              <a:rPr lang="en-US" sz="1600" dirty="0">
                <a:solidFill>
                  <a:schemeClr val="dk1"/>
                </a:solidFill>
              </a:rPr>
              <a:t> Programs could include:</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3b099c229a1_0_68"/>
          <p:cNvSpPr txBox="1"/>
          <p:nvPr/>
        </p:nvSpPr>
        <p:spPr>
          <a:xfrm>
            <a:off x="0" y="0"/>
            <a:ext cx="4003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u="sng" dirty="0">
                <a:solidFill>
                  <a:srgbClr val="E69138"/>
                </a:solidFill>
                <a:highlight>
                  <a:srgbClr val="FFFFFF"/>
                </a:highlight>
                <a:latin typeface="Play"/>
                <a:ea typeface="Play"/>
                <a:cs typeface="Play"/>
                <a:sym typeface="Play"/>
              </a:rPr>
              <a:t>Expected Benefits of the Study</a:t>
            </a:r>
            <a:endParaRPr sz="2000" b="1" u="sng" dirty="0">
              <a:solidFill>
                <a:srgbClr val="E69138"/>
              </a:solidFill>
              <a:latin typeface="Play"/>
              <a:ea typeface="Play"/>
              <a:cs typeface="Play"/>
              <a:sym typeface="Play"/>
            </a:endParaRPr>
          </a:p>
        </p:txBody>
      </p:sp>
      <p:sp>
        <p:nvSpPr>
          <p:cNvPr id="439" name="Google Shape;439;g3b099c229a1_0_68"/>
          <p:cNvSpPr txBox="1"/>
          <p:nvPr/>
        </p:nvSpPr>
        <p:spPr>
          <a:xfrm>
            <a:off x="260725" y="3227835"/>
            <a:ext cx="11929800" cy="3170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None/>
            </a:pPr>
            <a:r>
              <a:rPr lang="en-US" sz="1600" dirty="0">
                <a:solidFill>
                  <a:schemeClr val="dk1"/>
                </a:solidFill>
              </a:rPr>
              <a:t>The superior performance of the </a:t>
            </a:r>
            <a:r>
              <a:rPr lang="en-US" sz="1600" dirty="0" err="1">
                <a:solidFill>
                  <a:schemeClr val="dk1"/>
                </a:solidFill>
              </a:rPr>
              <a:t>LightGBM</a:t>
            </a:r>
            <a:r>
              <a:rPr lang="en-US" sz="1600" dirty="0">
                <a:solidFill>
                  <a:schemeClr val="dk1"/>
                </a:solidFill>
              </a:rPr>
              <a:t> model, supported by SHAP analysis, provides a reliable and interpretable tool for </a:t>
            </a:r>
            <a:r>
              <a:rPr lang="en-US" sz="1600" b="1" dirty="0">
                <a:solidFill>
                  <a:schemeClr val="dk1"/>
                </a:solidFill>
              </a:rPr>
              <a:t>predicting business survival in practice</a:t>
            </a:r>
            <a:r>
              <a:rPr lang="en-US" sz="1600" dirty="0">
                <a:solidFill>
                  <a:schemeClr val="dk1"/>
                </a:solidFill>
              </a:rPr>
              <a:t>. </a:t>
            </a:r>
            <a:r>
              <a:rPr lang="en-US" sz="1600" dirty="0">
                <a:solidFill>
                  <a:schemeClr val="dk1"/>
                </a:solidFill>
                <a:highlight>
                  <a:srgbClr val="00FF00"/>
                </a:highlight>
              </a:rPr>
              <a:t>Entrepreneurs can use model outputs to identify early-stage or high-risk ventures that may require strategic adjustments, mentorship, or capital infusion, while investors can leverage these predictions to prioritize funding toward more resilient business profiles and mitigate closure risk.</a:t>
            </a:r>
            <a:endParaRPr sz="1600" dirty="0">
              <a:solidFill>
                <a:schemeClr val="dk1"/>
              </a:solidFill>
              <a:highlight>
                <a:srgbClr val="00FF00"/>
              </a:highlight>
            </a:endParaRPr>
          </a:p>
          <a:p>
            <a:pPr marL="0" lvl="0" indent="0" algn="l" rtl="0">
              <a:lnSpc>
                <a:spcPct val="150000"/>
              </a:lnSpc>
              <a:spcBef>
                <a:spcPts val="1200"/>
              </a:spcBef>
              <a:spcAft>
                <a:spcPts val="1200"/>
              </a:spcAft>
              <a:buNone/>
            </a:pPr>
            <a:r>
              <a:rPr lang="en-US" sz="1600" b="1" dirty="0">
                <a:solidFill>
                  <a:schemeClr val="dk1"/>
                </a:solidFill>
              </a:rPr>
              <a:t>Additionally</a:t>
            </a:r>
            <a:r>
              <a:rPr lang="en-US" sz="1600" dirty="0">
                <a:solidFill>
                  <a:schemeClr val="dk1"/>
                </a:solidFill>
              </a:rPr>
              <a:t>, spatial and clustering analyses offer strategic value by highlighting business density patterns, regional groupings, and distinct business profiles across the county. </a:t>
            </a:r>
            <a:r>
              <a:rPr lang="en-US" sz="1600" dirty="0">
                <a:solidFill>
                  <a:schemeClr val="dk1"/>
                </a:solidFill>
                <a:highlight>
                  <a:srgbClr val="00FFFF"/>
                </a:highlight>
              </a:rPr>
              <a:t>These insights help entrepreneurs identify favorable markets for expansion and assist investors in recognizing high-potential clusters and underserved areas.</a:t>
            </a:r>
            <a:r>
              <a:rPr lang="en-US" sz="1600" dirty="0">
                <a:solidFill>
                  <a:schemeClr val="dk1"/>
                </a:solidFill>
              </a:rPr>
              <a:t> Overall, the study delivers a data-driven framework that supports smarter investment decisions, targeted business support, and sustainable entrepreneurial growth.</a:t>
            </a:r>
            <a:endParaRPr sz="1600" dirty="0">
              <a:solidFill>
                <a:schemeClr val="dk1"/>
              </a:solidFill>
            </a:endParaRPr>
          </a:p>
        </p:txBody>
      </p:sp>
      <p:pic>
        <p:nvPicPr>
          <p:cNvPr id="440" name="Google Shape;440;g3b099c229a1_0_68"/>
          <p:cNvPicPr preferRelativeResize="0"/>
          <p:nvPr/>
        </p:nvPicPr>
        <p:blipFill>
          <a:blip r:embed="rId3">
            <a:alphaModFix/>
          </a:blip>
          <a:stretch>
            <a:fillRect/>
          </a:stretch>
        </p:blipFill>
        <p:spPr>
          <a:xfrm>
            <a:off x="9844800" y="52673"/>
            <a:ext cx="2347200" cy="1760400"/>
          </a:xfrm>
          <a:prstGeom prst="rect">
            <a:avLst/>
          </a:prstGeom>
          <a:noFill/>
          <a:ln>
            <a:noFill/>
          </a:ln>
        </p:spPr>
      </p:pic>
      <p:sp>
        <p:nvSpPr>
          <p:cNvPr id="441" name="Google Shape;441;g3b099c229a1_0_68"/>
          <p:cNvSpPr txBox="1"/>
          <p:nvPr/>
        </p:nvSpPr>
        <p:spPr>
          <a:xfrm>
            <a:off x="260725" y="693800"/>
            <a:ext cx="9779700" cy="1169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1200"/>
              </a:spcAft>
              <a:buNone/>
            </a:pPr>
            <a:r>
              <a:rPr lang="en-US" sz="1600" dirty="0">
                <a:solidFill>
                  <a:schemeClr val="dk1"/>
                </a:solidFill>
              </a:rPr>
              <a:t>This study offers clear, practical benefits for </a:t>
            </a:r>
            <a:r>
              <a:rPr lang="en-US" sz="1600" b="1" dirty="0">
                <a:solidFill>
                  <a:schemeClr val="dk1"/>
                </a:solidFill>
              </a:rPr>
              <a:t>entrepreneurs and investors</a:t>
            </a:r>
            <a:r>
              <a:rPr lang="en-US" sz="1600" dirty="0">
                <a:solidFill>
                  <a:schemeClr val="dk1"/>
                </a:solidFill>
              </a:rPr>
              <a:t> by </a:t>
            </a:r>
            <a:r>
              <a:rPr lang="en-US" sz="1600" dirty="0">
                <a:solidFill>
                  <a:schemeClr val="dk1"/>
                </a:solidFill>
                <a:highlight>
                  <a:srgbClr val="00FF00"/>
                </a:highlight>
              </a:rPr>
              <a:t>identifying the most influential factors driving business survival in San Diego County and demonstrating how predictive analytics can support informed decision-making. </a:t>
            </a:r>
            <a:endParaRPr dirty="0">
              <a:highlight>
                <a:srgbClr val="00FF00"/>
              </a:highlight>
            </a:endParaRPr>
          </a:p>
        </p:txBody>
      </p:sp>
      <p:sp>
        <p:nvSpPr>
          <p:cNvPr id="442" name="Google Shape;442;g3b099c229a1_0_68"/>
          <p:cNvSpPr txBox="1"/>
          <p:nvPr/>
        </p:nvSpPr>
        <p:spPr>
          <a:xfrm>
            <a:off x="260725" y="1915675"/>
            <a:ext cx="11641200" cy="1600408"/>
          </a:xfrm>
          <a:prstGeom prst="rect">
            <a:avLst/>
          </a:prstGeom>
          <a:noFill/>
          <a:ln>
            <a:noFill/>
          </a:ln>
        </p:spPr>
        <p:txBody>
          <a:bodyPr spcFirstLastPara="1" wrap="square" lIns="91425" tIns="91425" rIns="91425" bIns="91425" anchor="t" anchorCtr="0">
            <a:spAutoFit/>
          </a:bodyPr>
          <a:lstStyle/>
          <a:p>
            <a:pPr lvl="0">
              <a:lnSpc>
                <a:spcPct val="150000"/>
              </a:lnSpc>
              <a:spcBef>
                <a:spcPts val="1200"/>
              </a:spcBef>
              <a:spcAft>
                <a:spcPts val="1200"/>
              </a:spcAft>
            </a:pPr>
            <a:r>
              <a:rPr lang="en-US" sz="1600" dirty="0">
                <a:solidFill>
                  <a:schemeClr val="dk1"/>
                </a:solidFill>
              </a:rPr>
              <a:t>The results show that survival is primarily driven by internal business characteristics, especially </a:t>
            </a:r>
            <a:r>
              <a:rPr lang="en-US" sz="1600" b="1" dirty="0">
                <a:solidFill>
                  <a:schemeClr val="dk1"/>
                </a:solidFill>
              </a:rPr>
              <a:t>business age</a:t>
            </a:r>
            <a:r>
              <a:rPr lang="en-US" sz="1600" dirty="0">
                <a:solidFill>
                  <a:schemeClr val="dk1"/>
                </a:solidFill>
              </a:rPr>
              <a:t>, </a:t>
            </a:r>
            <a:r>
              <a:rPr lang="en-US" sz="1600" b="1" dirty="0">
                <a:solidFill>
                  <a:schemeClr val="dk1"/>
                </a:solidFill>
              </a:rPr>
              <a:t>ownership type</a:t>
            </a:r>
            <a:r>
              <a:rPr lang="en-US" sz="1600" dirty="0">
                <a:solidFill>
                  <a:schemeClr val="dk1"/>
                </a:solidFill>
              </a:rPr>
              <a:t>, and </a:t>
            </a:r>
            <a:r>
              <a:rPr lang="en-US" sz="1600" b="1" dirty="0">
                <a:solidFill>
                  <a:schemeClr val="dk1"/>
                </a:solidFill>
              </a:rPr>
              <a:t>industry sector,</a:t>
            </a:r>
            <a:r>
              <a:rPr lang="en-US" sz="1600" dirty="0">
                <a:solidFill>
                  <a:schemeClr val="dk1"/>
                </a:solidFill>
              </a:rPr>
              <a:t> rather than geographic location alone. </a:t>
            </a:r>
            <a:r>
              <a:rPr lang="en-US" sz="1600" dirty="0">
                <a:solidFill>
                  <a:schemeClr val="dk1"/>
                </a:solidFill>
                <a:highlight>
                  <a:srgbClr val="00FFFF"/>
                </a:highlight>
              </a:rPr>
              <a:t>This insight enables entrepreneurs</a:t>
            </a:r>
            <a:r>
              <a:rPr lang="en-US" sz="1600" dirty="0">
                <a:solidFill>
                  <a:schemeClr val="dk1"/>
                </a:solidFill>
                <a:highlight>
                  <a:srgbClr val="FFFFFF"/>
                </a:highlight>
              </a:rPr>
              <a:t> to </a:t>
            </a:r>
            <a:r>
              <a:rPr lang="en-US" sz="1600" dirty="0">
                <a:solidFill>
                  <a:schemeClr val="dk1"/>
                </a:solidFill>
              </a:rPr>
              <a:t>more accurately assess operational risk and allows investors to evaluate business viability more effectively</a:t>
            </a:r>
            <a:r>
              <a:rPr lang="en-US" sz="1600" dirty="0">
                <a:solidFill>
                  <a:schemeClr val="dk1"/>
                </a:solidFill>
                <a:highlight>
                  <a:srgbClr val="FFFFFF"/>
                </a:highlight>
              </a:rPr>
              <a:t>.</a:t>
            </a:r>
            <a:endParaRPr dirty="0">
              <a:solidFill>
                <a:schemeClr val="dk1"/>
              </a:solidFill>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3b1c4ac7f1b_1_13"/>
          <p:cNvSpPr txBox="1"/>
          <p:nvPr/>
        </p:nvSpPr>
        <p:spPr>
          <a:xfrm>
            <a:off x="0" y="78727"/>
            <a:ext cx="12192000" cy="6728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u="sng">
                <a:solidFill>
                  <a:srgbClr val="E69138"/>
                </a:solidFill>
              </a:rPr>
              <a:t>References </a:t>
            </a:r>
            <a:endParaRPr sz="2000" b="1" u="sng">
              <a:solidFill>
                <a:srgbClr val="E69138"/>
              </a:solidFill>
            </a:endParaRPr>
          </a:p>
          <a:p>
            <a:pPr marL="457200" lvl="0" indent="-304800" algn="l" rtl="0">
              <a:lnSpc>
                <a:spcPct val="115000"/>
              </a:lnSpc>
              <a:spcBef>
                <a:spcPts val="12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City of San Diego. (n.d.). </a:t>
            </a:r>
            <a:r>
              <a:rPr lang="en-US" sz="1200" i="1">
                <a:solidFill>
                  <a:schemeClr val="dk1"/>
                </a:solidFill>
                <a:latin typeface="Times New Roman"/>
                <a:ea typeface="Times New Roman"/>
                <a:cs typeface="Times New Roman"/>
                <a:sym typeface="Times New Roman"/>
              </a:rPr>
              <a:t>San Diego business listings dataset</a:t>
            </a:r>
            <a:r>
              <a:rPr lang="en-US" sz="1200">
                <a:solidFill>
                  <a:schemeClr val="dk1"/>
                </a:solidFill>
                <a:latin typeface="Times New Roman"/>
                <a:ea typeface="Times New Roman"/>
                <a:cs typeface="Times New Roman"/>
                <a:sym typeface="Times New Roman"/>
              </a:rPr>
              <a:t>. City of San Diego Open Data Portal. Retrieved November 3, 2025, from </a:t>
            </a:r>
            <a:r>
              <a:rPr lang="en-US" sz="1200" u="sng">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https://data.sandiego.gov/datasets/business-listings</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10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Corporate Finance Institute. (2023). </a:t>
            </a:r>
            <a:r>
              <a:rPr lang="en-US" sz="1200" i="1">
                <a:solidFill>
                  <a:schemeClr val="dk1"/>
                </a:solidFill>
                <a:latin typeface="Times New Roman"/>
                <a:ea typeface="Times New Roman"/>
                <a:cs typeface="Times New Roman"/>
                <a:sym typeface="Times New Roman"/>
              </a:rPr>
              <a:t>Business lifecycle stages and analysis</a:t>
            </a:r>
            <a:r>
              <a:rPr lang="en-US" sz="1200">
                <a:solidFill>
                  <a:schemeClr val="dk1"/>
                </a:solidFill>
                <a:latin typeface="Times New Roman"/>
                <a:ea typeface="Times New Roman"/>
                <a:cs typeface="Times New Roman"/>
                <a:sym typeface="Times New Roman"/>
              </a:rPr>
              <a:t>. Retrieved November 3, 2025, from </a:t>
            </a:r>
            <a:r>
              <a:rPr lang="en-US" sz="1200" u="sng">
                <a:solidFill>
                  <a:srgbClr val="1155CC"/>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https://corporatefinanceinstitute.com/resources/valuation/business-life-cycle/</a:t>
            </a:r>
            <a:r>
              <a:rPr lang="en-US"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10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García‑Vidal, G., Sánchez‑Rodríguez, A., Guzmán‑Vilar, L., Pérez‑Campdesuñer, R., &amp; Martínez‑Vivar, R. (2025). Toward building a model of business closure intention in SMEs: Binomial logistic regression. </a:t>
            </a:r>
            <a:r>
              <a:rPr lang="en-US" sz="1200" i="1">
                <a:solidFill>
                  <a:schemeClr val="dk1"/>
                </a:solidFill>
                <a:latin typeface="Times New Roman"/>
                <a:ea typeface="Times New Roman"/>
                <a:cs typeface="Times New Roman"/>
                <a:sym typeface="Times New Roman"/>
              </a:rPr>
              <a:t>Administrative Sciences, 15</a:t>
            </a:r>
            <a:r>
              <a:rPr lang="en-US" sz="1200">
                <a:solidFill>
                  <a:schemeClr val="dk1"/>
                </a:solidFill>
                <a:latin typeface="Times New Roman"/>
                <a:ea typeface="Times New Roman"/>
                <a:cs typeface="Times New Roman"/>
                <a:sym typeface="Times New Roman"/>
              </a:rPr>
              <a:t>(7), 240. Retrieved November 4, 2025, from</a:t>
            </a:r>
            <a:r>
              <a:rPr lang="en-US" sz="1200">
                <a:solidFill>
                  <a:schemeClr val="dk1"/>
                </a:solidFill>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 </a:t>
            </a:r>
            <a:r>
              <a:rPr lang="en-US" sz="1200" u="sng">
                <a:solidFill>
                  <a:srgbClr val="1155CC"/>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https://doi.org/10.3390/admsci15070240</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10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Huang, Z. (1998). Extensions to the k-means algorithm for clustering large data sets with categorical values. </a:t>
            </a:r>
            <a:r>
              <a:rPr lang="en-US" sz="1200" i="1">
                <a:solidFill>
                  <a:schemeClr val="dk1"/>
                </a:solidFill>
                <a:latin typeface="Times New Roman"/>
                <a:ea typeface="Times New Roman"/>
                <a:cs typeface="Times New Roman"/>
                <a:sym typeface="Times New Roman"/>
              </a:rPr>
              <a:t>Data Mining and Knowledge Discovery, 2</a:t>
            </a:r>
            <a:r>
              <a:rPr lang="en-US" sz="1200">
                <a:solidFill>
                  <a:schemeClr val="dk1"/>
                </a:solidFill>
                <a:latin typeface="Times New Roman"/>
                <a:ea typeface="Times New Roman"/>
                <a:cs typeface="Times New Roman"/>
                <a:sym typeface="Times New Roman"/>
              </a:rPr>
              <a:t>(3), 283–304. Retrieved November 4, 2025, from</a:t>
            </a:r>
            <a:r>
              <a:rPr lang="en-US" sz="1200">
                <a:solidFill>
                  <a:schemeClr val="dk1"/>
                </a:solidFill>
                <a:uFill>
                  <a:noFill/>
                </a:u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 </a:t>
            </a:r>
            <a:r>
              <a:rPr lang="en-US" sz="1200" u="sng">
                <a:solidFill>
                  <a:srgbClr val="1155CC"/>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https://doi.org/10.1023/A:1009769707641</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10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IBM. (n.d.). </a:t>
            </a:r>
            <a:r>
              <a:rPr lang="en-US" sz="1200" i="1">
                <a:solidFill>
                  <a:schemeClr val="dk1"/>
                </a:solidFill>
                <a:latin typeface="Times New Roman"/>
                <a:ea typeface="Times New Roman"/>
                <a:cs typeface="Times New Roman"/>
                <a:sym typeface="Times New Roman"/>
              </a:rPr>
              <a:t>Python vs. R for Data Science: A comprehensive comparison</a:t>
            </a:r>
            <a:r>
              <a:rPr lang="en-US" sz="1200">
                <a:solidFill>
                  <a:schemeClr val="dk1"/>
                </a:solidFill>
                <a:latin typeface="Times New Roman"/>
                <a:ea typeface="Times New Roman"/>
                <a:cs typeface="Times New Roman"/>
                <a:sym typeface="Times New Roman"/>
              </a:rPr>
              <a:t>. IBM Think. Retrieved November 3, 2025, from</a:t>
            </a:r>
            <a:r>
              <a:rPr lang="en-US" sz="1200">
                <a:solidFill>
                  <a:schemeClr val="dk1"/>
                </a:solidFill>
                <a:uFill>
                  <a:noFill/>
                </a:u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 </a:t>
            </a:r>
            <a:r>
              <a:rPr lang="en-US" sz="1200" u="sng">
                <a:solidFill>
                  <a:srgbClr val="1155CC"/>
                </a:solid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https://www.ibm.com/think/topics/python-vs-r</a:t>
            </a:r>
            <a:r>
              <a:rPr lang="en-US" sz="1200" u="sng">
                <a:solidFill>
                  <a:srgbClr val="1155CC"/>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10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Nemade, B., Bharadi, V., Alegavi, S. S., &amp; Marakarkandy, B. (2023). A comprehensive review: SMOTE‑based oversampling methods for imbalanced classification techniques, evaluation, and result comparisons. </a:t>
            </a:r>
            <a:r>
              <a:rPr lang="en-US" sz="1200" i="1">
                <a:solidFill>
                  <a:schemeClr val="dk1"/>
                </a:solidFill>
                <a:latin typeface="Times New Roman"/>
                <a:ea typeface="Times New Roman"/>
                <a:cs typeface="Times New Roman"/>
                <a:sym typeface="Times New Roman"/>
              </a:rPr>
              <a:t>International Journal of Intelligent Systems and Applications in Engineering, 11</a:t>
            </a:r>
            <a:r>
              <a:rPr lang="en-US" sz="1200">
                <a:solidFill>
                  <a:schemeClr val="dk1"/>
                </a:solidFill>
                <a:latin typeface="Times New Roman"/>
                <a:ea typeface="Times New Roman"/>
                <a:cs typeface="Times New Roman"/>
                <a:sym typeface="Times New Roman"/>
              </a:rPr>
              <a:t>(9 s), 790–803. Retrieved November 4, 2025, from </a:t>
            </a:r>
            <a:r>
              <a:rPr lang="en-US" sz="1200" u="sng">
                <a:solidFill>
                  <a:srgbClr val="1155CC"/>
                </a:solid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https://ijisae.org/index.php/IJISAE/article/view/3268</a:t>
            </a:r>
            <a:r>
              <a:rPr lang="en-US" sz="1200" u="sng">
                <a:solidFill>
                  <a:srgbClr val="1155CC"/>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10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Querio.ai. (2025, September 7). </a:t>
            </a:r>
            <a:r>
              <a:rPr lang="en-US" sz="1200" i="1">
                <a:solidFill>
                  <a:schemeClr val="dk1"/>
                </a:solidFill>
                <a:latin typeface="Times New Roman"/>
                <a:ea typeface="Times New Roman"/>
                <a:cs typeface="Times New Roman"/>
                <a:sym typeface="Times New Roman"/>
              </a:rPr>
              <a:t>Statistical tools for data analysis: When to use R, Python, SPSS, or SAS</a:t>
            </a:r>
            <a:r>
              <a:rPr lang="en-US" sz="1200">
                <a:solidFill>
                  <a:schemeClr val="dk1"/>
                </a:solidFill>
                <a:latin typeface="Times New Roman"/>
                <a:ea typeface="Times New Roman"/>
                <a:cs typeface="Times New Roman"/>
                <a:sym typeface="Times New Roman"/>
              </a:rPr>
              <a:t>. Business Intelligence. Retrieved November 4, 2025, from</a:t>
            </a:r>
            <a:r>
              <a:rPr lang="en-US" sz="1200">
                <a:solidFill>
                  <a:schemeClr val="dk1"/>
                </a:solidFill>
                <a:uFill>
                  <a:noFill/>
                </a:uFill>
                <a:latin typeface="Times New Roman"/>
                <a:ea typeface="Times New Roman"/>
                <a:cs typeface="Times New Roman"/>
                <a:sym typeface="Times New Roman"/>
                <a:hlinkClick r:id="rId10">
                  <a:extLst>
                    <a:ext uri="{A12FA001-AC4F-418D-AE19-62706E023703}">
                      <ahyp:hlinkClr xmlns:ahyp="http://schemas.microsoft.com/office/drawing/2018/hyperlinkcolor" val="tx"/>
                    </a:ext>
                  </a:extLst>
                </a:hlinkClick>
              </a:rPr>
              <a:t> </a:t>
            </a:r>
            <a:r>
              <a:rPr lang="en-US" sz="1200" u="sng">
                <a:solidFill>
                  <a:srgbClr val="1155CC"/>
                </a:solidFill>
                <a:latin typeface="Times New Roman"/>
                <a:ea typeface="Times New Roman"/>
                <a:cs typeface="Times New Roman"/>
                <a:sym typeface="Times New Roman"/>
                <a:hlinkClick r:id="rId11">
                  <a:extLst>
                    <a:ext uri="{A12FA001-AC4F-418D-AE19-62706E023703}">
                      <ahyp:hlinkClr xmlns:ahyp="http://schemas.microsoft.com/office/drawing/2018/hyperlinkcolor" val="tx"/>
                    </a:ext>
                  </a:extLst>
                </a:hlinkClick>
              </a:rPr>
              <a:t>https://querio.ai/articles/statistical-tools-for-data-analysis-when-to-use-r-python-spss-or-sas</a:t>
            </a:r>
            <a:r>
              <a:rPr lang="en-US" sz="1200" u="sng">
                <a:solidFill>
                  <a:srgbClr val="1155CC"/>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10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Ramirez, K. (2025). </a:t>
            </a:r>
            <a:r>
              <a:rPr lang="en-US" sz="1200" i="1">
                <a:solidFill>
                  <a:schemeClr val="dk1"/>
                </a:solidFill>
                <a:latin typeface="Times New Roman"/>
                <a:ea typeface="Times New Roman"/>
                <a:cs typeface="Times New Roman"/>
                <a:sym typeface="Times New Roman"/>
              </a:rPr>
              <a:t>San Diego County Active/Closed Business Listing</a:t>
            </a:r>
            <a:r>
              <a:rPr lang="en-US" sz="1200">
                <a:solidFill>
                  <a:schemeClr val="dk1"/>
                </a:solidFill>
                <a:latin typeface="Times New Roman"/>
                <a:ea typeface="Times New Roman"/>
                <a:cs typeface="Times New Roman"/>
                <a:sym typeface="Times New Roman"/>
              </a:rPr>
              <a:t> [Data set]. Kaggle.</a:t>
            </a:r>
            <a:r>
              <a:rPr lang="en-US" sz="1200">
                <a:solidFill>
                  <a:schemeClr val="dk1"/>
                </a:solidFill>
                <a:uFill>
                  <a:noFill/>
                </a:uFill>
                <a:latin typeface="Times New Roman"/>
                <a:ea typeface="Times New Roman"/>
                <a:cs typeface="Times New Roman"/>
                <a:sym typeface="Times New Roman"/>
                <a:hlinkClick r:id="rId12">
                  <a:extLst>
                    <a:ext uri="{A12FA001-AC4F-418D-AE19-62706E023703}">
                      <ahyp:hlinkClr xmlns:ahyp="http://schemas.microsoft.com/office/drawing/2018/hyperlinkcolor" val="tx"/>
                    </a:ext>
                  </a:extLst>
                </a:hlinkClick>
              </a:rPr>
              <a:t> </a:t>
            </a:r>
            <a:r>
              <a:rPr lang="en-US" sz="1200">
                <a:solidFill>
                  <a:schemeClr val="dk1"/>
                </a:solidFill>
                <a:latin typeface="Times New Roman"/>
                <a:ea typeface="Times New Roman"/>
                <a:cs typeface="Times New Roman"/>
                <a:sym typeface="Times New Roman"/>
              </a:rPr>
              <a:t>Retrieved November 12, 2025, from </a:t>
            </a:r>
            <a:r>
              <a:rPr lang="en-US" sz="1200" u="sng">
                <a:solidFill>
                  <a:srgbClr val="1155CC"/>
                </a:solidFill>
                <a:latin typeface="Times New Roman"/>
                <a:ea typeface="Times New Roman"/>
                <a:cs typeface="Times New Roman"/>
                <a:sym typeface="Times New Roman"/>
                <a:hlinkClick r:id="rId12">
                  <a:extLst>
                    <a:ext uri="{A12FA001-AC4F-418D-AE19-62706E023703}">
                      <ahyp:hlinkClr xmlns:ahyp="http://schemas.microsoft.com/office/drawing/2018/hyperlinkcolor" val="tx"/>
                    </a:ext>
                  </a:extLst>
                </a:hlinkClick>
              </a:rPr>
              <a:t>https://www.kaggle.com/datasets/kenierramirez/san-diego-county-activeclosed-business-listing</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10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Reyes, M., &amp; Suárez, L. (2022). Logistic regression analysis of firm survival in Mexico City. </a:t>
            </a:r>
            <a:r>
              <a:rPr lang="en-US" sz="1200" i="1">
                <a:solidFill>
                  <a:schemeClr val="dk1"/>
                </a:solidFill>
                <a:latin typeface="Times New Roman"/>
                <a:ea typeface="Times New Roman"/>
                <a:cs typeface="Times New Roman"/>
                <a:sym typeface="Times New Roman"/>
              </a:rPr>
              <a:t>Journal of Business Analytics, 5</a:t>
            </a:r>
            <a:r>
              <a:rPr lang="en-US" sz="1200">
                <a:solidFill>
                  <a:schemeClr val="dk1"/>
                </a:solidFill>
                <a:latin typeface="Times New Roman"/>
                <a:ea typeface="Times New Roman"/>
                <a:cs typeface="Times New Roman"/>
                <a:sym typeface="Times New Roman"/>
              </a:rPr>
              <a:t>(2), 55–71. Retrieved November 4, 2025, from </a:t>
            </a:r>
            <a:r>
              <a:rPr lang="en-US" sz="1200" u="sng">
                <a:solidFill>
                  <a:srgbClr val="1155CC"/>
                </a:solidFill>
                <a:latin typeface="Times New Roman"/>
                <a:ea typeface="Times New Roman"/>
                <a:cs typeface="Times New Roman"/>
                <a:sym typeface="Times New Roman"/>
                <a:hlinkClick r:id="rId13">
                  <a:extLst>
                    <a:ext uri="{A12FA001-AC4F-418D-AE19-62706E023703}">
                      <ahyp:hlinkClr xmlns:ahyp="http://schemas.microsoft.com/office/drawing/2018/hyperlinkcolor" val="tx"/>
                    </a:ext>
                  </a:extLst>
                </a:hlinkClick>
              </a:rPr>
              <a:t>https://www.sciencedirect.com/science/article/pii/S2405844022005072</a:t>
            </a:r>
            <a:r>
              <a:rPr lang="en-US"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10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SANDAG. (n.d.). </a:t>
            </a:r>
            <a:r>
              <a:rPr lang="en-US" sz="1200" i="1">
                <a:solidFill>
                  <a:schemeClr val="dk1"/>
                </a:solidFill>
                <a:latin typeface="Times New Roman"/>
                <a:ea typeface="Times New Roman"/>
                <a:cs typeface="Times New Roman"/>
                <a:sym typeface="Times New Roman"/>
              </a:rPr>
              <a:t>2020 Census population by ZIP code dataset</a:t>
            </a:r>
            <a:r>
              <a:rPr lang="en-US" sz="1200">
                <a:solidFill>
                  <a:schemeClr val="dk1"/>
                </a:solidFill>
                <a:latin typeface="Times New Roman"/>
                <a:ea typeface="Times New Roman"/>
                <a:cs typeface="Times New Roman"/>
                <a:sym typeface="Times New Roman"/>
              </a:rPr>
              <a:t>. San Diego Association of Governments Open Data Portal. Retrieved November 3, 2025, from </a:t>
            </a:r>
            <a:r>
              <a:rPr lang="en-US" sz="1200" u="sng">
                <a:solidFill>
                  <a:srgbClr val="1155CC"/>
                </a:solidFill>
                <a:latin typeface="Times New Roman"/>
                <a:ea typeface="Times New Roman"/>
                <a:cs typeface="Times New Roman"/>
                <a:sym typeface="Times New Roman"/>
                <a:hlinkClick r:id="rId14">
                  <a:extLst>
                    <a:ext uri="{A12FA001-AC4F-418D-AE19-62706E023703}">
                      <ahyp:hlinkClr xmlns:ahyp="http://schemas.microsoft.com/office/drawing/2018/hyperlinkcolor" val="tx"/>
                    </a:ext>
                  </a:extLst>
                </a:hlinkClick>
              </a:rPr>
              <a:t>https://opendata.sandag.org/Census/2020-Census-Population-by-ZIP-Code/26f5-2x9a/about_data</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10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Society of Actuaries. (2019). </a:t>
            </a:r>
            <a:r>
              <a:rPr lang="en-US" sz="1200" i="1">
                <a:solidFill>
                  <a:schemeClr val="dk1"/>
                </a:solidFill>
                <a:latin typeface="Times New Roman"/>
                <a:ea typeface="Times New Roman"/>
                <a:cs typeface="Times New Roman"/>
                <a:sym typeface="Times New Roman"/>
              </a:rPr>
              <a:t>Considerations in predictive modeling: Feature engineering and selection</a:t>
            </a:r>
            <a:r>
              <a:rPr lang="en-US" sz="1200">
                <a:solidFill>
                  <a:schemeClr val="dk1"/>
                </a:solidFill>
                <a:latin typeface="Times New Roman"/>
                <a:ea typeface="Times New Roman"/>
                <a:cs typeface="Times New Roman"/>
                <a:sym typeface="Times New Roman"/>
              </a:rPr>
              <a:t> (Research Report). Society of Actuaries.</a:t>
            </a:r>
            <a:r>
              <a:rPr lang="en-US" sz="1200">
                <a:solidFill>
                  <a:schemeClr val="dk1"/>
                </a:solidFill>
                <a:uFill>
                  <a:noFill/>
                </a:uFill>
                <a:latin typeface="Times New Roman"/>
                <a:ea typeface="Times New Roman"/>
                <a:cs typeface="Times New Roman"/>
                <a:sym typeface="Times New Roman"/>
                <a:hlinkClick r:id="rId15">
                  <a:extLst>
                    <a:ext uri="{A12FA001-AC4F-418D-AE19-62706E023703}">
                      <ahyp:hlinkClr xmlns:ahyp="http://schemas.microsoft.com/office/drawing/2018/hyperlinkcolor" val="tx"/>
                    </a:ext>
                  </a:extLst>
                </a:hlinkClick>
              </a:rPr>
              <a:t> </a:t>
            </a:r>
            <a:r>
              <a:rPr lang="en-US" sz="1200">
                <a:solidFill>
                  <a:schemeClr val="dk1"/>
                </a:solidFill>
                <a:latin typeface="Times New Roman"/>
                <a:ea typeface="Times New Roman"/>
                <a:cs typeface="Times New Roman"/>
                <a:sym typeface="Times New Roman"/>
              </a:rPr>
              <a:t>Retrieved November 5, 2025, from </a:t>
            </a:r>
            <a:r>
              <a:rPr lang="en-US" sz="1200" u="sng">
                <a:solidFill>
                  <a:srgbClr val="1155CC"/>
                </a:solidFill>
                <a:latin typeface="Times New Roman"/>
                <a:ea typeface="Times New Roman"/>
                <a:cs typeface="Times New Roman"/>
                <a:sym typeface="Times New Roman"/>
                <a:hlinkClick r:id="rId15">
                  <a:extLst>
                    <a:ext uri="{A12FA001-AC4F-418D-AE19-62706E023703}">
                      <ahyp:hlinkClr xmlns:ahyp="http://schemas.microsoft.com/office/drawing/2018/hyperlinkcolor" val="tx"/>
                    </a:ext>
                  </a:extLst>
                </a:hlinkClick>
              </a:rPr>
              <a:t>https://www.soa.org/globalassets/assets/files/resources/research-report/2019/considerations-predictive-modeling.pdf</a:t>
            </a:r>
            <a:endParaRPr sz="1200">
              <a:solidFill>
                <a:schemeClr val="dk1"/>
              </a:solidFill>
              <a:latin typeface="Times New Roman"/>
              <a:ea typeface="Times New Roman"/>
              <a:cs typeface="Times New Roman"/>
              <a:sym typeface="Times New Roman"/>
            </a:endParaRPr>
          </a:p>
          <a:p>
            <a:pPr marL="457200" lvl="0" indent="-304800" algn="l" rtl="0">
              <a:lnSpc>
                <a:spcPct val="115000"/>
              </a:lnSpc>
              <a:spcBef>
                <a:spcPts val="1200"/>
              </a:spcBef>
              <a:spcAft>
                <a:spcPts val="100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U.S. Census Bureau. (2024, February 12). </a:t>
            </a:r>
            <a:r>
              <a:rPr lang="en-US" sz="1200" i="1">
                <a:solidFill>
                  <a:schemeClr val="dk1"/>
                </a:solidFill>
                <a:latin typeface="Times New Roman"/>
                <a:ea typeface="Times New Roman"/>
                <a:cs typeface="Times New Roman"/>
                <a:sym typeface="Times New Roman"/>
              </a:rPr>
              <a:t>NAICS codes &amp; understanding industry classification systems</a:t>
            </a:r>
            <a:r>
              <a:rPr lang="en-US" sz="1200">
                <a:solidFill>
                  <a:schemeClr val="dk1"/>
                </a:solidFill>
                <a:latin typeface="Times New Roman"/>
                <a:ea typeface="Times New Roman"/>
                <a:cs typeface="Times New Roman"/>
                <a:sym typeface="Times New Roman"/>
              </a:rPr>
              <a:t>.</a:t>
            </a:r>
            <a:r>
              <a:rPr lang="en-US" sz="1200">
                <a:solidFill>
                  <a:schemeClr val="dk1"/>
                </a:solidFill>
                <a:uFill>
                  <a:noFill/>
                </a:uFill>
                <a:latin typeface="Times New Roman"/>
                <a:ea typeface="Times New Roman"/>
                <a:cs typeface="Times New Roman"/>
                <a:sym typeface="Times New Roman"/>
                <a:hlinkClick r:id="rId16">
                  <a:extLst>
                    <a:ext uri="{A12FA001-AC4F-418D-AE19-62706E023703}">
                      <ahyp:hlinkClr xmlns:ahyp="http://schemas.microsoft.com/office/drawing/2018/hyperlinkcolor" val="tx"/>
                    </a:ext>
                  </a:extLst>
                </a:hlinkClick>
              </a:rPr>
              <a:t> </a:t>
            </a:r>
            <a:r>
              <a:rPr lang="en-US" sz="1200">
                <a:solidFill>
                  <a:schemeClr val="dk1"/>
                </a:solidFill>
                <a:latin typeface="Times New Roman"/>
                <a:ea typeface="Times New Roman"/>
                <a:cs typeface="Times New Roman"/>
                <a:sym typeface="Times New Roman"/>
              </a:rPr>
              <a:t>Retrieved November 4, 2025, from </a:t>
            </a:r>
            <a:r>
              <a:rPr lang="en-US" sz="1200" u="sng">
                <a:solidFill>
                  <a:srgbClr val="1155CC"/>
                </a:solidFill>
                <a:latin typeface="Times New Roman"/>
                <a:ea typeface="Times New Roman"/>
                <a:cs typeface="Times New Roman"/>
                <a:sym typeface="Times New Roman"/>
              </a:rPr>
              <a:t>https://www.census.gov/programs-surveys/economic-census/year/2022/guidance/understanding-naics.html</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3b099c229a1_0_82"/>
          <p:cNvSpPr/>
          <p:nvPr/>
        </p:nvSpPr>
        <p:spPr>
          <a:xfrm>
            <a:off x="1293863" y="2119143"/>
            <a:ext cx="10854900" cy="45600"/>
          </a:xfrm>
          <a:prstGeom prst="rect">
            <a:avLst/>
          </a:prstGeom>
          <a:solidFill>
            <a:schemeClr val="accent1"/>
          </a:solidFill>
          <a:ln w="12700" cap="flat" cmpd="sng">
            <a:solidFill>
              <a:srgbClr val="0A306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pic>
        <p:nvPicPr>
          <p:cNvPr id="453" name="Google Shape;453;g3b099c229a1_0_82"/>
          <p:cNvPicPr preferRelativeResize="0"/>
          <p:nvPr/>
        </p:nvPicPr>
        <p:blipFill>
          <a:blip r:embed="rId3">
            <a:alphaModFix/>
          </a:blip>
          <a:stretch>
            <a:fillRect/>
          </a:stretch>
        </p:blipFill>
        <p:spPr>
          <a:xfrm>
            <a:off x="69425" y="57451"/>
            <a:ext cx="3753550" cy="1973625"/>
          </a:xfrm>
          <a:prstGeom prst="rect">
            <a:avLst/>
          </a:prstGeom>
          <a:noFill/>
          <a:ln>
            <a:noFill/>
          </a:ln>
        </p:spPr>
      </p:pic>
      <p:pic>
        <p:nvPicPr>
          <p:cNvPr id="454" name="Google Shape;454;g3b099c229a1_0_82"/>
          <p:cNvPicPr preferRelativeResize="0"/>
          <p:nvPr/>
        </p:nvPicPr>
        <p:blipFill rotWithShape="1">
          <a:blip r:embed="rId4">
            <a:alphaModFix/>
          </a:blip>
          <a:srcRect l="31180" r="24371"/>
          <a:stretch/>
        </p:blipFill>
        <p:spPr>
          <a:xfrm rot="-1138238">
            <a:off x="5318590" y="3042478"/>
            <a:ext cx="1299241" cy="1903123"/>
          </a:xfrm>
          <a:prstGeom prst="rect">
            <a:avLst/>
          </a:prstGeom>
          <a:noFill/>
          <a:ln>
            <a:noFill/>
          </a:ln>
        </p:spPr>
      </p:pic>
      <p:pic>
        <p:nvPicPr>
          <p:cNvPr id="455" name="Google Shape;455;g3b099c229a1_0_82"/>
          <p:cNvPicPr preferRelativeResize="0"/>
          <p:nvPr/>
        </p:nvPicPr>
        <p:blipFill>
          <a:blip r:embed="rId5">
            <a:alphaModFix/>
          </a:blip>
          <a:stretch>
            <a:fillRect/>
          </a:stretch>
        </p:blipFill>
        <p:spPr>
          <a:xfrm rot="-1138237">
            <a:off x="172608" y="4119336"/>
            <a:ext cx="5325899" cy="1903121"/>
          </a:xfrm>
          <a:prstGeom prst="rect">
            <a:avLst/>
          </a:prstGeom>
          <a:noFill/>
          <a:ln>
            <a:noFill/>
          </a:ln>
        </p:spPr>
      </p:pic>
      <p:pic>
        <p:nvPicPr>
          <p:cNvPr id="456" name="Google Shape;456;g3b099c229a1_0_82"/>
          <p:cNvPicPr preferRelativeResize="0"/>
          <p:nvPr/>
        </p:nvPicPr>
        <p:blipFill>
          <a:blip r:embed="rId6">
            <a:alphaModFix/>
          </a:blip>
          <a:stretch>
            <a:fillRect/>
          </a:stretch>
        </p:blipFill>
        <p:spPr>
          <a:xfrm>
            <a:off x="6601037" y="2184646"/>
            <a:ext cx="5551324" cy="4598325"/>
          </a:xfrm>
          <a:prstGeom prst="rect">
            <a:avLst/>
          </a:prstGeom>
          <a:noFill/>
          <a:ln>
            <a:noFill/>
          </a:ln>
        </p:spPr>
      </p:pic>
      <p:pic>
        <p:nvPicPr>
          <p:cNvPr id="457" name="Google Shape;457;g3b099c229a1_0_82"/>
          <p:cNvPicPr preferRelativeResize="0"/>
          <p:nvPr/>
        </p:nvPicPr>
        <p:blipFill>
          <a:blip r:embed="rId7">
            <a:alphaModFix/>
          </a:blip>
          <a:stretch>
            <a:fillRect/>
          </a:stretch>
        </p:blipFill>
        <p:spPr>
          <a:xfrm>
            <a:off x="11046712" y="34985"/>
            <a:ext cx="1101550" cy="1101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7"/>
        <p:cNvGrpSpPr/>
        <p:nvPr/>
      </p:nvGrpSpPr>
      <p:grpSpPr>
        <a:xfrm>
          <a:off x="0" y="0"/>
          <a:ext cx="0" cy="0"/>
          <a:chOff x="0" y="0"/>
          <a:chExt cx="0" cy="0"/>
        </a:xfrm>
      </p:grpSpPr>
      <p:cxnSp>
        <p:nvCxnSpPr>
          <p:cNvPr id="128" name="Google Shape;128;p4"/>
          <p:cNvCxnSpPr/>
          <p:nvPr/>
        </p:nvCxnSpPr>
        <p:spPr>
          <a:xfrm>
            <a:off x="713232" y="1031001"/>
            <a:ext cx="978862" cy="0"/>
          </a:xfrm>
          <a:prstGeom prst="straightConnector1">
            <a:avLst/>
          </a:prstGeom>
          <a:noFill/>
          <a:ln w="76200" cap="flat" cmpd="sng">
            <a:solidFill>
              <a:schemeClr val="accent1"/>
            </a:solidFill>
            <a:prstDash val="solid"/>
            <a:miter lim="800000"/>
            <a:headEnd type="none" w="sm" len="sm"/>
            <a:tailEnd type="none" w="sm" len="sm"/>
          </a:ln>
        </p:spPr>
      </p:cxnSp>
      <p:sp>
        <p:nvSpPr>
          <p:cNvPr id="129" name="Google Shape;129;p4"/>
          <p:cNvSpPr/>
          <p:nvPr/>
        </p:nvSpPr>
        <p:spPr>
          <a:xfrm>
            <a:off x="41525" y="20250"/>
            <a:ext cx="6964800" cy="6817500"/>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2201"/>
              <a:buFont typeface="Play"/>
              <a:buNone/>
            </a:pPr>
            <a:r>
              <a:rPr lang="en-US" sz="1800">
                <a:solidFill>
                  <a:schemeClr val="lt1"/>
                </a:solidFill>
                <a:latin typeface="Play"/>
                <a:ea typeface="Play"/>
                <a:cs typeface="Play"/>
                <a:sym typeface="Play"/>
              </a:rPr>
              <a:t>Can a logistic regression model be constructed on the San Diego County Business Listings dataset to estimate the likelihood of business survival?</a:t>
            </a:r>
            <a:endParaRPr sz="1800" b="0" i="0" u="none" strike="noStrike" cap="none">
              <a:solidFill>
                <a:schemeClr val="lt1"/>
              </a:solidFill>
              <a:latin typeface="Play"/>
              <a:ea typeface="Play"/>
              <a:cs typeface="Play"/>
              <a:sym typeface="Play"/>
            </a:endParaRPr>
          </a:p>
        </p:txBody>
      </p:sp>
      <p:cxnSp>
        <p:nvCxnSpPr>
          <p:cNvPr id="130" name="Google Shape;130;p4"/>
          <p:cNvCxnSpPr/>
          <p:nvPr/>
        </p:nvCxnSpPr>
        <p:spPr>
          <a:xfrm rot="10800000" flipH="1">
            <a:off x="5672328" y="6267921"/>
            <a:ext cx="6519672" cy="2"/>
          </a:xfrm>
          <a:prstGeom prst="straightConnector1">
            <a:avLst/>
          </a:prstGeom>
          <a:noFill/>
          <a:ln w="76200" cap="flat" cmpd="sng">
            <a:solidFill>
              <a:schemeClr val="accent1"/>
            </a:solidFill>
            <a:prstDash val="solid"/>
            <a:miter lim="800000"/>
            <a:headEnd type="none" w="sm" len="sm"/>
            <a:tailEnd type="none" w="sm" len="sm"/>
          </a:ln>
        </p:spPr>
      </p:cxnSp>
      <p:sp>
        <p:nvSpPr>
          <p:cNvPr id="131" name="Google Shape;131;p4"/>
          <p:cNvSpPr txBox="1"/>
          <p:nvPr/>
        </p:nvSpPr>
        <p:spPr>
          <a:xfrm>
            <a:off x="165950" y="104275"/>
            <a:ext cx="72426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u="sng">
                <a:solidFill>
                  <a:srgbClr val="E69138"/>
                </a:solidFill>
              </a:rPr>
              <a:t>San Diego County Businesses Survival Analysis Cycle</a:t>
            </a:r>
            <a:endParaRPr sz="2000" b="0" i="0" u="sng" strike="noStrike" cap="none">
              <a:solidFill>
                <a:srgbClr val="E69138"/>
              </a:solidFill>
              <a:latin typeface="Play"/>
              <a:ea typeface="Play"/>
              <a:cs typeface="Play"/>
              <a:sym typeface="Play"/>
            </a:endParaRPr>
          </a:p>
        </p:txBody>
      </p:sp>
      <p:pic>
        <p:nvPicPr>
          <p:cNvPr id="132" name="Google Shape;132;p4"/>
          <p:cNvPicPr preferRelativeResize="0"/>
          <p:nvPr/>
        </p:nvPicPr>
        <p:blipFill>
          <a:blip r:embed="rId3">
            <a:alphaModFix/>
          </a:blip>
          <a:stretch>
            <a:fillRect/>
          </a:stretch>
        </p:blipFill>
        <p:spPr>
          <a:xfrm rot="-1193249">
            <a:off x="3561588" y="5293300"/>
            <a:ext cx="1133475" cy="771525"/>
          </a:xfrm>
          <a:prstGeom prst="rect">
            <a:avLst/>
          </a:prstGeom>
          <a:solidFill>
            <a:schemeClr val="lt1"/>
          </a:solidFill>
          <a:ln>
            <a:noFill/>
          </a:ln>
        </p:spPr>
      </p:pic>
      <p:pic>
        <p:nvPicPr>
          <p:cNvPr id="133" name="Google Shape;133;p4"/>
          <p:cNvPicPr preferRelativeResize="0"/>
          <p:nvPr/>
        </p:nvPicPr>
        <p:blipFill>
          <a:blip r:embed="rId4">
            <a:alphaModFix/>
          </a:blip>
          <a:stretch>
            <a:fillRect/>
          </a:stretch>
        </p:blipFill>
        <p:spPr>
          <a:xfrm>
            <a:off x="4593975" y="2659888"/>
            <a:ext cx="800100" cy="1362075"/>
          </a:xfrm>
          <a:prstGeom prst="rect">
            <a:avLst/>
          </a:prstGeom>
          <a:solidFill>
            <a:schemeClr val="lt1"/>
          </a:solidFill>
          <a:ln>
            <a:noFill/>
          </a:ln>
        </p:spPr>
      </p:pic>
      <p:pic>
        <p:nvPicPr>
          <p:cNvPr id="134" name="Google Shape;134;p4"/>
          <p:cNvPicPr preferRelativeResize="0"/>
          <p:nvPr/>
        </p:nvPicPr>
        <p:blipFill>
          <a:blip r:embed="rId5">
            <a:alphaModFix/>
          </a:blip>
          <a:stretch>
            <a:fillRect/>
          </a:stretch>
        </p:blipFill>
        <p:spPr>
          <a:xfrm rot="481130">
            <a:off x="2453245" y="881796"/>
            <a:ext cx="1323584" cy="725257"/>
          </a:xfrm>
          <a:prstGeom prst="rect">
            <a:avLst/>
          </a:prstGeom>
          <a:solidFill>
            <a:schemeClr val="lt1"/>
          </a:solidFill>
          <a:ln>
            <a:noFill/>
          </a:ln>
        </p:spPr>
      </p:pic>
      <p:pic>
        <p:nvPicPr>
          <p:cNvPr id="135" name="Google Shape;135;p4"/>
          <p:cNvPicPr preferRelativeResize="0"/>
          <p:nvPr/>
        </p:nvPicPr>
        <p:blipFill>
          <a:blip r:embed="rId6">
            <a:alphaModFix/>
          </a:blip>
          <a:stretch>
            <a:fillRect/>
          </a:stretch>
        </p:blipFill>
        <p:spPr>
          <a:xfrm rot="629779">
            <a:off x="420143" y="2396312"/>
            <a:ext cx="790575" cy="1257300"/>
          </a:xfrm>
          <a:prstGeom prst="rect">
            <a:avLst/>
          </a:prstGeom>
          <a:solidFill>
            <a:schemeClr val="lt1"/>
          </a:solidFill>
          <a:ln>
            <a:noFill/>
          </a:ln>
        </p:spPr>
      </p:pic>
      <p:sp>
        <p:nvSpPr>
          <p:cNvPr id="136" name="Google Shape;136;p4"/>
          <p:cNvSpPr txBox="1"/>
          <p:nvPr/>
        </p:nvSpPr>
        <p:spPr>
          <a:xfrm>
            <a:off x="3774845" y="1374400"/>
            <a:ext cx="1735800" cy="1237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000" b="1">
                <a:solidFill>
                  <a:schemeClr val="dk1"/>
                </a:solidFill>
                <a:latin typeface="Play"/>
                <a:ea typeface="Play"/>
                <a:cs typeface="Play"/>
                <a:sym typeface="Play"/>
              </a:rPr>
              <a:t>Exploratory Data Analysis </a:t>
            </a:r>
            <a:r>
              <a:rPr lang="en-US" sz="1600">
                <a:solidFill>
                  <a:schemeClr val="dk1"/>
                </a:solidFill>
                <a:latin typeface="Play"/>
                <a:ea typeface="Play"/>
                <a:cs typeface="Play"/>
                <a:sym typeface="Play"/>
              </a:rPr>
              <a:t>(Dashboard)</a:t>
            </a:r>
            <a:endParaRPr sz="1600"/>
          </a:p>
        </p:txBody>
      </p:sp>
      <p:sp>
        <p:nvSpPr>
          <p:cNvPr id="137" name="Google Shape;137;p4"/>
          <p:cNvSpPr txBox="1"/>
          <p:nvPr/>
        </p:nvSpPr>
        <p:spPr>
          <a:xfrm>
            <a:off x="617872" y="969844"/>
            <a:ext cx="1884600" cy="1459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000" b="1">
                <a:solidFill>
                  <a:schemeClr val="dk1"/>
                </a:solidFill>
                <a:latin typeface="Play"/>
                <a:ea typeface="Play"/>
                <a:cs typeface="Play"/>
                <a:sym typeface="Play"/>
              </a:rPr>
              <a:t>Data Collection &amp; Cleaning</a:t>
            </a:r>
            <a:endParaRPr sz="2000" b="1">
              <a:solidFill>
                <a:schemeClr val="dk1"/>
              </a:solidFill>
              <a:latin typeface="Play"/>
              <a:ea typeface="Play"/>
              <a:cs typeface="Play"/>
              <a:sym typeface="Play"/>
            </a:endParaRPr>
          </a:p>
          <a:p>
            <a:pPr marL="0" lvl="0" indent="0" algn="ctr" rtl="0">
              <a:lnSpc>
                <a:spcPct val="90000"/>
              </a:lnSpc>
              <a:spcBef>
                <a:spcPts val="0"/>
              </a:spcBef>
              <a:spcAft>
                <a:spcPts val="0"/>
              </a:spcAft>
              <a:buNone/>
            </a:pPr>
            <a:r>
              <a:rPr lang="en-US" sz="1600">
                <a:solidFill>
                  <a:schemeClr val="dk1"/>
                </a:solidFill>
                <a:latin typeface="Play"/>
                <a:ea typeface="Play"/>
                <a:cs typeface="Play"/>
                <a:sym typeface="Play"/>
              </a:rPr>
              <a:t>(San Diego County  Business dataset)</a:t>
            </a:r>
            <a:endParaRPr sz="1600"/>
          </a:p>
        </p:txBody>
      </p:sp>
      <p:sp>
        <p:nvSpPr>
          <p:cNvPr id="138" name="Google Shape;138;p4"/>
          <p:cNvSpPr txBox="1"/>
          <p:nvPr/>
        </p:nvSpPr>
        <p:spPr>
          <a:xfrm>
            <a:off x="1579550" y="5473975"/>
            <a:ext cx="1884600" cy="1182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000" b="1">
                <a:solidFill>
                  <a:schemeClr val="dk1"/>
                </a:solidFill>
                <a:latin typeface="Play"/>
                <a:ea typeface="Play"/>
                <a:cs typeface="Play"/>
                <a:sym typeface="Play"/>
              </a:rPr>
              <a:t>Modeling &amp; Deployment</a:t>
            </a:r>
            <a:endParaRPr sz="2000" b="1">
              <a:solidFill>
                <a:schemeClr val="dk1"/>
              </a:solidFill>
              <a:latin typeface="Play"/>
              <a:ea typeface="Play"/>
              <a:cs typeface="Play"/>
              <a:sym typeface="Play"/>
            </a:endParaRPr>
          </a:p>
          <a:p>
            <a:pPr marL="0" lvl="0" indent="0" algn="ctr" rtl="0">
              <a:lnSpc>
                <a:spcPct val="90000"/>
              </a:lnSpc>
              <a:spcBef>
                <a:spcPts val="0"/>
              </a:spcBef>
              <a:spcAft>
                <a:spcPts val="0"/>
              </a:spcAft>
              <a:buNone/>
            </a:pPr>
            <a:r>
              <a:rPr lang="en-US" sz="1600">
                <a:solidFill>
                  <a:schemeClr val="dk1"/>
                </a:solidFill>
                <a:latin typeface="Play"/>
                <a:ea typeface="Play"/>
                <a:cs typeface="Play"/>
                <a:sym typeface="Play"/>
              </a:rPr>
              <a:t>(Predictive Models)</a:t>
            </a:r>
            <a:endParaRPr sz="1600"/>
          </a:p>
        </p:txBody>
      </p:sp>
      <p:sp>
        <p:nvSpPr>
          <p:cNvPr id="139" name="Google Shape;139;p4"/>
          <p:cNvSpPr txBox="1"/>
          <p:nvPr/>
        </p:nvSpPr>
        <p:spPr>
          <a:xfrm>
            <a:off x="4173825" y="4046595"/>
            <a:ext cx="1640400" cy="1404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000" b="1">
                <a:solidFill>
                  <a:schemeClr val="dk1"/>
                </a:solidFill>
                <a:latin typeface="Play"/>
                <a:ea typeface="Play"/>
                <a:cs typeface="Play"/>
                <a:sym typeface="Play"/>
              </a:rPr>
              <a:t>Statistical Data Analysis</a:t>
            </a:r>
            <a:endParaRPr sz="2000" b="1">
              <a:solidFill>
                <a:schemeClr val="dk1"/>
              </a:solidFill>
              <a:latin typeface="Play"/>
              <a:ea typeface="Play"/>
              <a:cs typeface="Play"/>
              <a:sym typeface="Play"/>
            </a:endParaRPr>
          </a:p>
          <a:p>
            <a:pPr marL="0" lvl="0" indent="0" algn="ctr" rtl="0">
              <a:lnSpc>
                <a:spcPct val="90000"/>
              </a:lnSpc>
              <a:spcBef>
                <a:spcPts val="0"/>
              </a:spcBef>
              <a:spcAft>
                <a:spcPts val="0"/>
              </a:spcAft>
              <a:buNone/>
            </a:pPr>
            <a:r>
              <a:rPr lang="en-US">
                <a:solidFill>
                  <a:schemeClr val="dk1"/>
                </a:solidFill>
                <a:latin typeface="Play"/>
                <a:ea typeface="Play"/>
                <a:cs typeface="Play"/>
                <a:sym typeface="Play"/>
              </a:rPr>
              <a:t>(Hypothesis Tests &amp; Clustering)</a:t>
            </a:r>
            <a:endParaRPr/>
          </a:p>
        </p:txBody>
      </p:sp>
      <p:sp>
        <p:nvSpPr>
          <p:cNvPr id="140" name="Google Shape;140;p4"/>
          <p:cNvSpPr txBox="1"/>
          <p:nvPr/>
        </p:nvSpPr>
        <p:spPr>
          <a:xfrm>
            <a:off x="19801" y="3710925"/>
            <a:ext cx="1640400" cy="960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000" b="1">
                <a:solidFill>
                  <a:schemeClr val="dk1"/>
                </a:solidFill>
                <a:latin typeface="Play"/>
                <a:ea typeface="Play"/>
                <a:cs typeface="Play"/>
                <a:sym typeface="Play"/>
              </a:rPr>
              <a:t>Presenting Findings</a:t>
            </a:r>
            <a:endParaRPr sz="2000" b="1">
              <a:solidFill>
                <a:schemeClr val="dk1"/>
              </a:solidFill>
              <a:latin typeface="Play"/>
              <a:ea typeface="Play"/>
              <a:cs typeface="Play"/>
              <a:sym typeface="Play"/>
            </a:endParaRPr>
          </a:p>
          <a:p>
            <a:pPr marL="0" lvl="0" indent="0" algn="ctr" rtl="0">
              <a:lnSpc>
                <a:spcPct val="90000"/>
              </a:lnSpc>
              <a:spcBef>
                <a:spcPts val="0"/>
              </a:spcBef>
              <a:spcAft>
                <a:spcPts val="0"/>
              </a:spcAft>
              <a:buNone/>
            </a:pPr>
            <a:r>
              <a:rPr lang="en-US" sz="1600">
                <a:solidFill>
                  <a:schemeClr val="dk1"/>
                </a:solidFill>
                <a:latin typeface="Play"/>
                <a:ea typeface="Play"/>
                <a:cs typeface="Play"/>
                <a:sym typeface="Play"/>
              </a:rPr>
              <a:t>(Report)</a:t>
            </a:r>
            <a:endParaRPr sz="1600"/>
          </a:p>
        </p:txBody>
      </p:sp>
      <p:pic>
        <p:nvPicPr>
          <p:cNvPr id="141" name="Google Shape;141;p4"/>
          <p:cNvPicPr preferRelativeResize="0"/>
          <p:nvPr/>
        </p:nvPicPr>
        <p:blipFill>
          <a:blip r:embed="rId3">
            <a:alphaModFix/>
          </a:blip>
          <a:stretch>
            <a:fillRect/>
          </a:stretch>
        </p:blipFill>
        <p:spPr>
          <a:xfrm rot="2898616">
            <a:off x="587087" y="4893750"/>
            <a:ext cx="1133475" cy="771525"/>
          </a:xfrm>
          <a:prstGeom prst="rect">
            <a:avLst/>
          </a:prstGeom>
          <a:solidFill>
            <a:schemeClr val="lt1"/>
          </a:solidFill>
          <a:ln>
            <a:noFill/>
          </a:ln>
        </p:spPr>
      </p:pic>
      <p:sp>
        <p:nvSpPr>
          <p:cNvPr id="142" name="Google Shape;142;p4"/>
          <p:cNvSpPr txBox="1"/>
          <p:nvPr/>
        </p:nvSpPr>
        <p:spPr>
          <a:xfrm>
            <a:off x="7373325" y="1874000"/>
            <a:ext cx="4739700" cy="134187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600" dirty="0">
                <a:solidFill>
                  <a:schemeClr val="dk1"/>
                </a:solidFill>
              </a:rPr>
              <a:t>Can a logistic regression model be constructed on the </a:t>
            </a:r>
            <a:r>
              <a:rPr lang="en-US" sz="1600" u="sng" dirty="0">
                <a:solidFill>
                  <a:schemeClr val="accent1"/>
                </a:solidFill>
                <a:hlinkClick r:id="rId7">
                  <a:extLst>
                    <a:ext uri="{A12FA001-AC4F-418D-AE19-62706E023703}">
                      <ahyp:hlinkClr xmlns:ahyp="http://schemas.microsoft.com/office/drawing/2018/hyperlinkcolor" val="tx"/>
                    </a:ext>
                  </a:extLst>
                </a:hlinkClick>
              </a:rPr>
              <a:t>San Diego County Business Listings Dataset</a:t>
            </a:r>
            <a:r>
              <a:rPr lang="en-US" sz="1600" dirty="0">
                <a:solidFill>
                  <a:schemeClr val="accent1"/>
                </a:solidFill>
              </a:rPr>
              <a:t> </a:t>
            </a:r>
            <a:r>
              <a:rPr lang="en-US" sz="1600" dirty="0">
                <a:solidFill>
                  <a:schemeClr val="dk1"/>
                </a:solidFill>
              </a:rPr>
              <a:t>to estimate the likelihood of </a:t>
            </a:r>
            <a:r>
              <a:rPr lang="en-US" sz="1600" b="1" dirty="0">
                <a:solidFill>
                  <a:schemeClr val="dk1"/>
                </a:solidFill>
              </a:rPr>
              <a:t>business survival?</a:t>
            </a:r>
            <a:endParaRPr sz="1900" dirty="0"/>
          </a:p>
        </p:txBody>
      </p:sp>
      <p:sp>
        <p:nvSpPr>
          <p:cNvPr id="143" name="Google Shape;143;p4"/>
          <p:cNvSpPr txBox="1"/>
          <p:nvPr/>
        </p:nvSpPr>
        <p:spPr>
          <a:xfrm>
            <a:off x="6878025" y="4297000"/>
            <a:ext cx="52350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Null Hypothesis (H₀): </a:t>
            </a:r>
            <a:r>
              <a:rPr lang="en-US" sz="1600"/>
              <a:t>A predictive logistic regression model </a:t>
            </a:r>
            <a:r>
              <a:rPr lang="en-US" sz="1600" i="1"/>
              <a:t>cannot</a:t>
            </a:r>
            <a:r>
              <a:rPr lang="en-US" sz="1600"/>
              <a:t> </a:t>
            </a:r>
            <a:r>
              <a:rPr lang="en-US" sz="1600" i="1"/>
              <a:t>be</a:t>
            </a:r>
            <a:r>
              <a:rPr lang="en-US" sz="1600"/>
              <a:t> constructed from the research dataset.</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US" sz="1600" b="1"/>
              <a:t>Alternative Hypothesis (H₁):</a:t>
            </a:r>
            <a:r>
              <a:rPr lang="en-US" sz="1600"/>
              <a:t> A predictive logistic regression model </a:t>
            </a:r>
            <a:r>
              <a:rPr lang="en-US" sz="1600" i="1"/>
              <a:t>can</a:t>
            </a:r>
            <a:r>
              <a:rPr lang="en-US" sz="1600"/>
              <a:t> be constructed from the research dataset at a model accuracy of 70% or higher.</a:t>
            </a:r>
            <a:endParaRPr sz="1600"/>
          </a:p>
        </p:txBody>
      </p:sp>
      <p:pic>
        <p:nvPicPr>
          <p:cNvPr id="144" name="Google Shape;144;p4"/>
          <p:cNvPicPr preferRelativeResize="0"/>
          <p:nvPr/>
        </p:nvPicPr>
        <p:blipFill>
          <a:blip r:embed="rId8">
            <a:alphaModFix/>
          </a:blip>
          <a:stretch>
            <a:fillRect/>
          </a:stretch>
        </p:blipFill>
        <p:spPr>
          <a:xfrm>
            <a:off x="7042232" y="3247840"/>
            <a:ext cx="2100000" cy="902800"/>
          </a:xfrm>
          <a:prstGeom prst="rect">
            <a:avLst/>
          </a:prstGeom>
          <a:noFill/>
          <a:ln>
            <a:noFill/>
          </a:ln>
        </p:spPr>
      </p:pic>
      <p:pic>
        <p:nvPicPr>
          <p:cNvPr id="145" name="Google Shape;145;p4"/>
          <p:cNvPicPr preferRelativeResize="0"/>
          <p:nvPr/>
        </p:nvPicPr>
        <p:blipFill>
          <a:blip r:embed="rId9">
            <a:alphaModFix/>
          </a:blip>
          <a:stretch>
            <a:fillRect/>
          </a:stretch>
        </p:blipFill>
        <p:spPr>
          <a:xfrm>
            <a:off x="7515500" y="745663"/>
            <a:ext cx="2100000" cy="997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3b148cf25cd_0_19"/>
          <p:cNvSpPr txBox="1"/>
          <p:nvPr/>
        </p:nvSpPr>
        <p:spPr>
          <a:xfrm>
            <a:off x="0" y="0"/>
            <a:ext cx="2202300" cy="461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000" b="1" u="sng">
                <a:solidFill>
                  <a:srgbClr val="E69138"/>
                </a:solidFill>
                <a:latin typeface="Play"/>
                <a:ea typeface="Play"/>
                <a:cs typeface="Play"/>
                <a:sym typeface="Play"/>
              </a:rPr>
              <a:t>Data Collection</a:t>
            </a:r>
            <a:endParaRPr u="sng">
              <a:solidFill>
                <a:srgbClr val="E69138"/>
              </a:solidFill>
            </a:endParaRPr>
          </a:p>
        </p:txBody>
      </p:sp>
      <p:sp>
        <p:nvSpPr>
          <p:cNvPr id="151" name="Google Shape;151;g3b148cf25cd_0_19"/>
          <p:cNvSpPr txBox="1"/>
          <p:nvPr/>
        </p:nvSpPr>
        <p:spPr>
          <a:xfrm>
            <a:off x="145250" y="452338"/>
            <a:ext cx="2696100" cy="615550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600" dirty="0">
                <a:effectLst/>
                <a:latin typeface="Arial" panose="020B0604020202020204" pitchFamily="34" charset="0"/>
                <a:ea typeface="Arial" panose="020B0604020202020204" pitchFamily="34" charset="0"/>
              </a:rPr>
              <a:t>The data used in this study were collected from publicly available CSV files. Data was integrated using the following </a:t>
            </a:r>
            <a:r>
              <a:rPr lang="en-US" sz="1600" dirty="0">
                <a:solidFill>
                  <a:schemeClr val="dk1"/>
                </a:solidFill>
                <a:highlight>
                  <a:srgbClr val="00FFFF"/>
                </a:highlight>
              </a:rPr>
              <a:t>three primary public data sources:</a:t>
            </a:r>
            <a:r>
              <a:rPr lang="en-US" sz="1600" dirty="0">
                <a:solidFill>
                  <a:schemeClr val="dk1"/>
                </a:solidFill>
              </a:rPr>
              <a:t> the City of San Diego's</a:t>
            </a:r>
            <a:r>
              <a:rPr lang="en-US" sz="1600" b="1" dirty="0">
                <a:solidFill>
                  <a:schemeClr val="dk1"/>
                </a:solidFill>
              </a:rPr>
              <a:t> Active</a:t>
            </a:r>
            <a:r>
              <a:rPr lang="en-US" sz="1600" dirty="0">
                <a:solidFill>
                  <a:schemeClr val="dk1"/>
                </a:solidFill>
              </a:rPr>
              <a:t> and </a:t>
            </a:r>
            <a:r>
              <a:rPr lang="en-US" sz="1600" b="1" dirty="0">
                <a:solidFill>
                  <a:schemeClr val="dk1"/>
                </a:solidFill>
              </a:rPr>
              <a:t>Inactive Business Listings datasets</a:t>
            </a:r>
            <a:r>
              <a:rPr lang="en-US" sz="1600" dirty="0">
                <a:solidFill>
                  <a:schemeClr val="dk1"/>
                </a:solidFill>
              </a:rPr>
              <a:t> (City of San Diego, n.d.) and the </a:t>
            </a:r>
            <a:r>
              <a:rPr lang="en-US" sz="1600" b="1" dirty="0">
                <a:solidFill>
                  <a:schemeClr val="dk1"/>
                </a:solidFill>
              </a:rPr>
              <a:t>2020 Census ZIP Code–level population</a:t>
            </a:r>
            <a:r>
              <a:rPr lang="en-US" sz="1600" dirty="0">
                <a:solidFill>
                  <a:schemeClr val="dk1"/>
                </a:solidFill>
              </a:rPr>
              <a:t> dataset compiled by the San Diego Association of Governments (SANDAG, n.d.). The final dataset contains </a:t>
            </a:r>
            <a:r>
              <a:rPr lang="en-US" sz="1600" b="1" dirty="0">
                <a:solidFill>
                  <a:schemeClr val="dk1"/>
                </a:solidFill>
              </a:rPr>
              <a:t>146,481 registered businesses</a:t>
            </a:r>
            <a:r>
              <a:rPr lang="en-US" sz="1600" dirty="0">
                <a:solidFill>
                  <a:schemeClr val="dk1"/>
                </a:solidFill>
              </a:rPr>
              <a:t> established between 1926, and November 3, 2025.</a:t>
            </a:r>
            <a:endParaRPr sz="1600" dirty="0"/>
          </a:p>
        </p:txBody>
      </p:sp>
      <p:sp>
        <p:nvSpPr>
          <p:cNvPr id="152" name="Google Shape;152;g3b148cf25cd_0_19"/>
          <p:cNvSpPr txBox="1"/>
          <p:nvPr/>
        </p:nvSpPr>
        <p:spPr>
          <a:xfrm>
            <a:off x="3016075" y="430795"/>
            <a:ext cx="3021000" cy="6378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dirty="0"/>
              <a:t>Each record includes key variables such as </a:t>
            </a:r>
            <a:r>
              <a:rPr lang="en-US" sz="1600" b="1" dirty="0"/>
              <a:t>account creation date, business start date, ownership type, NAICS sector and code, city, ZIP code, latitude, longitude, population, and the response variable </a:t>
            </a:r>
            <a:r>
              <a:rPr lang="en-US" sz="1600" b="1" dirty="0" err="1"/>
              <a:t>account_status</a:t>
            </a:r>
            <a:r>
              <a:rPr lang="en-US" sz="1600" dirty="0"/>
              <a:t>, which indicates whether a business is active or inactive. Several </a:t>
            </a:r>
            <a:r>
              <a:rPr lang="en-US" sz="1600" b="1" dirty="0">
                <a:solidFill>
                  <a:srgbClr val="9900FF"/>
                </a:solidFill>
              </a:rPr>
              <a:t>derived variables</a:t>
            </a:r>
            <a:r>
              <a:rPr lang="en-US" sz="1600" dirty="0">
                <a:solidFill>
                  <a:srgbClr val="9900FF"/>
                </a:solidFill>
              </a:rPr>
              <a:t> </a:t>
            </a:r>
            <a:r>
              <a:rPr lang="en-US" sz="1600" dirty="0"/>
              <a:t>were also generated to support the analysis, including </a:t>
            </a:r>
            <a:r>
              <a:rPr lang="en-US" sz="1600" dirty="0">
                <a:solidFill>
                  <a:srgbClr val="9900FF"/>
                </a:solidFill>
              </a:rPr>
              <a:t>business age, business life-cycle groupings, local business density, and active/closed rates by ZIP code, NAICS sector, or city.</a:t>
            </a:r>
            <a:r>
              <a:rPr lang="en-US" sz="1600" dirty="0"/>
              <a:t> These derived measures align with accepted practices in multivariate analysis and predictive modeling.</a:t>
            </a:r>
            <a:endParaRPr sz="1600" dirty="0"/>
          </a:p>
        </p:txBody>
      </p:sp>
      <p:sp>
        <p:nvSpPr>
          <p:cNvPr id="153" name="Google Shape;153;g3b148cf25cd_0_19"/>
          <p:cNvSpPr txBox="1"/>
          <p:nvPr/>
        </p:nvSpPr>
        <p:spPr>
          <a:xfrm>
            <a:off x="6259675" y="452356"/>
            <a:ext cx="5802300" cy="213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dirty="0"/>
              <a:t>An important </a:t>
            </a:r>
            <a:r>
              <a:rPr lang="en-US" sz="1600" b="1" dirty="0"/>
              <a:t>advantage</a:t>
            </a:r>
            <a:r>
              <a:rPr lang="en-US" sz="1600" dirty="0"/>
              <a:t> of this data-gathering methodology is that the dataset draws from reputable, publicly maintained sources, ensuring transparency, accessibility, and consistent documentation. Because it </a:t>
            </a:r>
            <a:r>
              <a:rPr lang="en-US" sz="1600" dirty="0">
                <a:highlight>
                  <a:srgbClr val="00FFFF"/>
                </a:highlight>
              </a:rPr>
              <a:t>integrates three independently curated datasets, it provides both business-level detail and contextual demographic information</a:t>
            </a:r>
            <a:r>
              <a:rPr lang="en-US" sz="1600" dirty="0"/>
              <a:t>, supporting a more comprehensive modeling framework.</a:t>
            </a:r>
            <a:endParaRPr sz="1600" dirty="0"/>
          </a:p>
        </p:txBody>
      </p:sp>
      <p:sp>
        <p:nvSpPr>
          <p:cNvPr id="154" name="Google Shape;154;g3b148cf25cd_0_19"/>
          <p:cNvSpPr txBox="1"/>
          <p:nvPr/>
        </p:nvSpPr>
        <p:spPr>
          <a:xfrm>
            <a:off x="6237924" y="2631175"/>
            <a:ext cx="5874300" cy="4112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dirty="0"/>
              <a:t>However, the methodology also presents a significant </a:t>
            </a:r>
            <a:r>
              <a:rPr lang="en-US" sz="1600" b="1" dirty="0"/>
              <a:t>disadvantage.</a:t>
            </a:r>
            <a:r>
              <a:rPr lang="en-US" sz="1600" dirty="0"/>
              <a:t> </a:t>
            </a:r>
            <a:r>
              <a:rPr lang="en-US" sz="1600" dirty="0">
                <a:highlight>
                  <a:srgbClr val="FFFF00"/>
                </a:highlight>
              </a:rPr>
              <a:t>The dataset reflects only registered businesses, excluding unregistered or informal establishments. This limitation may result in an underrepresentation of true business density in certain ZIP codes, </a:t>
            </a:r>
            <a:r>
              <a:rPr lang="en-US" sz="1600" dirty="0">
                <a:highlight>
                  <a:srgbClr val="FFFFFF"/>
                </a:highlight>
              </a:rPr>
              <a:t>potentially reducing the generalizability of findings to the broader business ecosystem. Additionally, </a:t>
            </a:r>
            <a:r>
              <a:rPr lang="en-US" sz="1600" dirty="0">
                <a:highlight>
                  <a:srgbClr val="FFFF00"/>
                </a:highlight>
              </a:rPr>
              <a:t>the dataset includes some imprecision in latitude and longitude values and relies on ZIP Code–level population counts from the 2020 Census (SANDAG, n.d.), which do not capture population changes occurring after 2020.</a:t>
            </a:r>
            <a:r>
              <a:rPr lang="en-US" sz="1600" dirty="0"/>
              <a:t> In addition, business registries often contain inconsistent address formatting, missing values, and category inconsistencies. These limitations represent constraints on both spatial accuracy and temporal relevance.</a:t>
            </a:r>
            <a:endParaRPr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3b148cf25cd_0_27"/>
          <p:cNvSpPr txBox="1"/>
          <p:nvPr/>
        </p:nvSpPr>
        <p:spPr>
          <a:xfrm>
            <a:off x="0" y="0"/>
            <a:ext cx="2202300" cy="461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000" b="1" u="sng">
                <a:solidFill>
                  <a:srgbClr val="E69138"/>
                </a:solidFill>
                <a:latin typeface="Play"/>
                <a:ea typeface="Play"/>
                <a:cs typeface="Play"/>
                <a:sym typeface="Play"/>
              </a:rPr>
              <a:t>Data Cleaning</a:t>
            </a:r>
            <a:endParaRPr u="sng">
              <a:solidFill>
                <a:srgbClr val="E69138"/>
              </a:solidFill>
            </a:endParaRPr>
          </a:p>
        </p:txBody>
      </p:sp>
      <p:sp>
        <p:nvSpPr>
          <p:cNvPr id="160" name="Google Shape;160;g3b148cf25cd_0_27"/>
          <p:cNvSpPr txBox="1"/>
          <p:nvPr/>
        </p:nvSpPr>
        <p:spPr>
          <a:xfrm>
            <a:off x="128400" y="627050"/>
            <a:ext cx="3285000" cy="583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600">
                <a:solidFill>
                  <a:schemeClr val="dk1"/>
                </a:solidFill>
              </a:rPr>
              <a:t>To address the </a:t>
            </a:r>
            <a:r>
              <a:rPr lang="en-US" sz="1600" b="1">
                <a:solidFill>
                  <a:schemeClr val="dk1"/>
                </a:solidFill>
              </a:rPr>
              <a:t>challenges encountered</a:t>
            </a:r>
            <a:r>
              <a:rPr lang="en-US" sz="1600">
                <a:solidFill>
                  <a:schemeClr val="dk1"/>
                </a:solidFill>
              </a:rPr>
              <a:t> during the data collection and preparation process, several steps were taken to mitigate them. </a:t>
            </a:r>
            <a:r>
              <a:rPr lang="en-US" sz="1600">
                <a:solidFill>
                  <a:schemeClr val="dk1"/>
                </a:solidFill>
                <a:highlight>
                  <a:srgbClr val="00FF00"/>
                </a:highlight>
              </a:rPr>
              <a:t>Python was used extensively for data cleaning, transformation, and validation. </a:t>
            </a:r>
            <a:endParaRPr sz="1600">
              <a:solidFill>
                <a:schemeClr val="dk1"/>
              </a:solidFill>
              <a:highlight>
                <a:srgbClr val="00FF00"/>
              </a:highlight>
            </a:endParaRPr>
          </a:p>
          <a:p>
            <a:pPr marL="0" lvl="0" indent="0" algn="l" rtl="0">
              <a:lnSpc>
                <a:spcPct val="115000"/>
              </a:lnSpc>
              <a:spcBef>
                <a:spcPts val="1200"/>
              </a:spcBef>
              <a:spcAft>
                <a:spcPts val="0"/>
              </a:spcAft>
              <a:buNone/>
            </a:pPr>
            <a:r>
              <a:rPr lang="en-US" sz="1600" b="1">
                <a:solidFill>
                  <a:schemeClr val="dk1"/>
                </a:solidFill>
              </a:rPr>
              <a:t>Missing values were imputed where appropriate, categorical variables were converted into binary dummy variables, and duplicate or invalid records were removed. </a:t>
            </a:r>
            <a:endParaRPr sz="1600" b="1">
              <a:solidFill>
                <a:schemeClr val="dk1"/>
              </a:solidFill>
            </a:endParaRPr>
          </a:p>
          <a:p>
            <a:pPr marL="0" lvl="0" indent="0" algn="l" rtl="0">
              <a:lnSpc>
                <a:spcPct val="115000"/>
              </a:lnSpc>
              <a:spcBef>
                <a:spcPts val="1200"/>
              </a:spcBef>
              <a:spcAft>
                <a:spcPts val="1200"/>
              </a:spcAft>
              <a:buNone/>
            </a:pPr>
            <a:r>
              <a:rPr lang="en-US" sz="1600" b="1">
                <a:solidFill>
                  <a:schemeClr val="dk1"/>
                </a:solidFill>
              </a:rPr>
              <a:t>Outliers</a:t>
            </a:r>
            <a:r>
              <a:rPr lang="en-US" sz="1600">
                <a:solidFill>
                  <a:schemeClr val="dk1"/>
                </a:solidFill>
              </a:rPr>
              <a:t> in </a:t>
            </a:r>
            <a:r>
              <a:rPr lang="en-US" sz="1600">
                <a:solidFill>
                  <a:schemeClr val="dk1"/>
                </a:solidFill>
                <a:highlight>
                  <a:srgbClr val="00FFFF"/>
                </a:highlight>
              </a:rPr>
              <a:t>date_account_creation were retained </a:t>
            </a:r>
            <a:r>
              <a:rPr lang="en-US" sz="1600">
                <a:solidFill>
                  <a:schemeClr val="dk1"/>
                </a:solidFill>
              </a:rPr>
              <a:t>as delimitations of the study to preserve potentially meaningful cases of long-standing businesses.</a:t>
            </a:r>
            <a:endParaRPr sz="1600" b="1">
              <a:solidFill>
                <a:schemeClr val="dk1"/>
              </a:solidFill>
            </a:endParaRPr>
          </a:p>
        </p:txBody>
      </p:sp>
      <p:sp>
        <p:nvSpPr>
          <p:cNvPr id="161" name="Google Shape;161;g3b148cf25cd_0_27"/>
          <p:cNvSpPr txBox="1"/>
          <p:nvPr/>
        </p:nvSpPr>
        <p:spPr>
          <a:xfrm>
            <a:off x="3841925" y="1064150"/>
            <a:ext cx="2719200" cy="496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t>Additionally, </a:t>
            </a:r>
            <a:r>
              <a:rPr lang="en-US" sz="1600" b="1"/>
              <a:t>sectors 22 (Utilities) and 92 (Public Administration) </a:t>
            </a:r>
            <a:r>
              <a:rPr lang="en-US" sz="1600">
                <a:highlight>
                  <a:srgbClr val="FFFF00"/>
                </a:highlight>
              </a:rPr>
              <a:t>were excluded to ensure that the analysis remained focused on private-sector business activity.</a:t>
            </a:r>
            <a:endParaRPr sz="1600">
              <a:highlight>
                <a:srgbClr val="FFFF00"/>
              </a:highlight>
            </a:endParaRPr>
          </a:p>
          <a:p>
            <a:pPr marL="0" lvl="0" indent="0" algn="l" rtl="0">
              <a:lnSpc>
                <a:spcPct val="115000"/>
              </a:lnSpc>
              <a:spcBef>
                <a:spcPts val="0"/>
              </a:spcBef>
              <a:spcAft>
                <a:spcPts val="0"/>
              </a:spcAft>
              <a:buNone/>
            </a:pPr>
            <a:endParaRPr sz="1600"/>
          </a:p>
          <a:p>
            <a:pPr marL="0" lvl="0" indent="0" algn="l" rtl="0">
              <a:lnSpc>
                <a:spcPct val="115000"/>
              </a:lnSpc>
              <a:spcBef>
                <a:spcPts val="0"/>
              </a:spcBef>
              <a:spcAft>
                <a:spcPts val="0"/>
              </a:spcAft>
              <a:buNone/>
            </a:pPr>
            <a:r>
              <a:rPr lang="en-US" sz="1600"/>
              <a:t>These measures ensured that, despite limitations inherent in the source data, the final dataset was sufficiently clean, consistent, and analytically ready for logistic regression modeling (Ramirez, 2025).</a:t>
            </a:r>
            <a:endParaRPr sz="1600"/>
          </a:p>
          <a:p>
            <a:pPr marL="0" lvl="0" indent="0" algn="l" rtl="0">
              <a:lnSpc>
                <a:spcPct val="115000"/>
              </a:lnSpc>
              <a:spcBef>
                <a:spcPts val="0"/>
              </a:spcBef>
              <a:spcAft>
                <a:spcPts val="0"/>
              </a:spcAft>
              <a:buNone/>
            </a:pPr>
            <a:endParaRPr sz="1600"/>
          </a:p>
        </p:txBody>
      </p:sp>
      <p:sp>
        <p:nvSpPr>
          <p:cNvPr id="162" name="Google Shape;162;g3b148cf25cd_0_27"/>
          <p:cNvSpPr txBox="1"/>
          <p:nvPr/>
        </p:nvSpPr>
        <p:spPr>
          <a:xfrm>
            <a:off x="7115338" y="1744007"/>
            <a:ext cx="4610400" cy="43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US" sz="1600" b="1" u="sng" dirty="0">
                <a:solidFill>
                  <a:schemeClr val="dk1"/>
                </a:solidFill>
              </a:rPr>
              <a:t>Challenges &amp; How They Were Overcome</a:t>
            </a:r>
            <a:endParaRPr sz="1600" dirty="0">
              <a:solidFill>
                <a:srgbClr val="434343"/>
              </a:solidFill>
              <a:highlight>
                <a:srgbClr val="FFFFFF"/>
              </a:highlight>
            </a:endParaRPr>
          </a:p>
        </p:txBody>
      </p:sp>
      <p:pic>
        <p:nvPicPr>
          <p:cNvPr id="163" name="Google Shape;163;g3b148cf25cd_0_27"/>
          <p:cNvPicPr preferRelativeResize="0"/>
          <p:nvPr/>
        </p:nvPicPr>
        <p:blipFill>
          <a:blip r:embed="rId3">
            <a:alphaModFix/>
          </a:blip>
          <a:stretch>
            <a:fillRect/>
          </a:stretch>
        </p:blipFill>
        <p:spPr>
          <a:xfrm>
            <a:off x="6757513" y="2293138"/>
            <a:ext cx="5326075" cy="2271720"/>
          </a:xfrm>
          <a:prstGeom prst="rect">
            <a:avLst/>
          </a:prstGeom>
          <a:noFill/>
          <a:ln>
            <a:noFill/>
          </a:ln>
        </p:spPr>
      </p:pic>
      <p:pic>
        <p:nvPicPr>
          <p:cNvPr id="164" name="Google Shape;164;g3b148cf25cd_0_27"/>
          <p:cNvPicPr preferRelativeResize="0"/>
          <p:nvPr/>
        </p:nvPicPr>
        <p:blipFill>
          <a:blip r:embed="rId4">
            <a:alphaModFix/>
          </a:blip>
          <a:stretch>
            <a:fillRect/>
          </a:stretch>
        </p:blipFill>
        <p:spPr>
          <a:xfrm>
            <a:off x="10795775" y="36725"/>
            <a:ext cx="1362150" cy="1362150"/>
          </a:xfrm>
          <a:prstGeom prst="rect">
            <a:avLst/>
          </a:prstGeom>
          <a:noFill/>
          <a:ln>
            <a:noFill/>
          </a:ln>
        </p:spPr>
      </p:pic>
      <p:sp>
        <p:nvSpPr>
          <p:cNvPr id="165" name="Google Shape;165;g3b148cf25cd_0_27"/>
          <p:cNvSpPr txBox="1"/>
          <p:nvPr/>
        </p:nvSpPr>
        <p:spPr>
          <a:xfrm>
            <a:off x="6989650" y="4623900"/>
            <a:ext cx="50841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u="sng" dirty="0">
                <a:solidFill>
                  <a:srgbClr val="7030A0"/>
                </a:solidFill>
              </a:rPr>
              <a:t>Note: </a:t>
            </a:r>
            <a:endParaRPr b="1" u="sng" dirty="0">
              <a:solidFill>
                <a:srgbClr val="7030A0"/>
              </a:solidFill>
            </a:endParaRPr>
          </a:p>
          <a:p>
            <a:pPr marL="0" lvl="0" indent="0" algn="l" rtl="0">
              <a:spcBef>
                <a:spcPts val="0"/>
              </a:spcBef>
              <a:spcAft>
                <a:spcPts val="0"/>
              </a:spcAft>
              <a:buNone/>
            </a:pPr>
            <a:r>
              <a:rPr lang="en-US" dirty="0">
                <a:solidFill>
                  <a:schemeClr val="dk1"/>
                </a:solidFill>
                <a:highlight>
                  <a:srgbClr val="FFFF00"/>
                </a:highlight>
              </a:rPr>
              <a:t>Data sparsity was maintained below 10% to preserve dataset integrity and analytical reliability.</a:t>
            </a:r>
            <a:endParaRPr dirty="0">
              <a:solidFill>
                <a:schemeClr val="dk1"/>
              </a:solidFill>
              <a:highlight>
                <a:srgbClr val="FFFF00"/>
              </a:highlight>
            </a:endParaRPr>
          </a:p>
          <a:p>
            <a:pPr marL="0" lvl="0" indent="0" algn="l" rtl="0">
              <a:spcBef>
                <a:spcPts val="0"/>
              </a:spcBef>
              <a:spcAft>
                <a:spcPts val="0"/>
              </a:spcAft>
              <a:buNone/>
            </a:pPr>
            <a:endParaRPr sz="1600" dirty="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cxnSp>
        <p:nvCxnSpPr>
          <p:cNvPr id="170" name="Google Shape;170;g3b099c229a1_0_27"/>
          <p:cNvCxnSpPr/>
          <p:nvPr/>
        </p:nvCxnSpPr>
        <p:spPr>
          <a:xfrm>
            <a:off x="713232" y="1031001"/>
            <a:ext cx="978900" cy="0"/>
          </a:xfrm>
          <a:prstGeom prst="straightConnector1">
            <a:avLst/>
          </a:prstGeom>
          <a:noFill/>
          <a:ln w="76200" cap="flat" cmpd="sng">
            <a:solidFill>
              <a:schemeClr val="accent1"/>
            </a:solidFill>
            <a:prstDash val="solid"/>
            <a:miter lim="800000"/>
            <a:headEnd type="none" w="sm" len="sm"/>
            <a:tailEnd type="none" w="sm" len="sm"/>
          </a:ln>
        </p:spPr>
      </p:cxnSp>
      <p:sp>
        <p:nvSpPr>
          <p:cNvPr id="171" name="Google Shape;171;g3b099c229a1_0_2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cxnSp>
        <p:nvCxnSpPr>
          <p:cNvPr id="172" name="Google Shape;172;g3b099c229a1_0_27"/>
          <p:cNvCxnSpPr/>
          <p:nvPr/>
        </p:nvCxnSpPr>
        <p:spPr>
          <a:xfrm>
            <a:off x="5672328" y="6267923"/>
            <a:ext cx="6519600" cy="0"/>
          </a:xfrm>
          <a:prstGeom prst="straightConnector1">
            <a:avLst/>
          </a:prstGeom>
          <a:noFill/>
          <a:ln w="76200" cap="flat" cmpd="sng">
            <a:solidFill>
              <a:schemeClr val="accent1"/>
            </a:solidFill>
            <a:prstDash val="solid"/>
            <a:miter lim="800000"/>
            <a:headEnd type="none" w="sm" len="sm"/>
            <a:tailEnd type="none" w="sm" len="sm"/>
          </a:ln>
        </p:spPr>
      </p:cxnSp>
      <p:sp>
        <p:nvSpPr>
          <p:cNvPr id="173" name="Google Shape;173;g3b099c229a1_0_27"/>
          <p:cNvSpPr txBox="1"/>
          <p:nvPr/>
        </p:nvSpPr>
        <p:spPr>
          <a:xfrm>
            <a:off x="52130" y="63125"/>
            <a:ext cx="3300000" cy="461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000" b="1" u="sng">
                <a:solidFill>
                  <a:srgbClr val="E69138"/>
                </a:solidFill>
                <a:latin typeface="Play"/>
                <a:ea typeface="Play"/>
                <a:cs typeface="Play"/>
                <a:sym typeface="Play"/>
              </a:rPr>
              <a:t>Exploratory Data Analysis </a:t>
            </a:r>
            <a:endParaRPr sz="1600" u="sng">
              <a:solidFill>
                <a:srgbClr val="E69138"/>
              </a:solidFill>
            </a:endParaRPr>
          </a:p>
        </p:txBody>
      </p:sp>
      <p:pic>
        <p:nvPicPr>
          <p:cNvPr id="174" name="Google Shape;174;g3b099c229a1_0_27"/>
          <p:cNvPicPr preferRelativeResize="0"/>
          <p:nvPr/>
        </p:nvPicPr>
        <p:blipFill>
          <a:blip r:embed="rId3">
            <a:alphaModFix/>
          </a:blip>
          <a:stretch>
            <a:fillRect/>
          </a:stretch>
        </p:blipFill>
        <p:spPr>
          <a:xfrm>
            <a:off x="10573975" y="17599"/>
            <a:ext cx="1604750" cy="1504450"/>
          </a:xfrm>
          <a:prstGeom prst="rect">
            <a:avLst/>
          </a:prstGeom>
          <a:solidFill>
            <a:schemeClr val="lt1"/>
          </a:solidFill>
          <a:ln>
            <a:noFill/>
          </a:ln>
        </p:spPr>
      </p:pic>
      <p:pic>
        <p:nvPicPr>
          <p:cNvPr id="175" name="Google Shape;175;g3b099c229a1_0_27"/>
          <p:cNvPicPr preferRelativeResize="0"/>
          <p:nvPr/>
        </p:nvPicPr>
        <p:blipFill>
          <a:blip r:embed="rId4">
            <a:alphaModFix/>
          </a:blip>
          <a:stretch>
            <a:fillRect/>
          </a:stretch>
        </p:blipFill>
        <p:spPr>
          <a:xfrm>
            <a:off x="149550" y="1133100"/>
            <a:ext cx="10179224" cy="5689699"/>
          </a:xfrm>
          <a:prstGeom prst="rect">
            <a:avLst/>
          </a:prstGeom>
          <a:noFill/>
          <a:ln>
            <a:noFill/>
          </a:ln>
        </p:spPr>
      </p:pic>
      <p:sp>
        <p:nvSpPr>
          <p:cNvPr id="176" name="Google Shape;176;g3b099c229a1_0_27"/>
          <p:cNvSpPr txBox="1"/>
          <p:nvPr/>
        </p:nvSpPr>
        <p:spPr>
          <a:xfrm>
            <a:off x="3553700" y="551200"/>
            <a:ext cx="2851200" cy="46170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5400"/>
              <a:buFont typeface="Arial"/>
              <a:buNone/>
            </a:pPr>
            <a:r>
              <a:rPr lang="en-US" sz="2000" b="1" i="0" u="sng" strike="noStrike" cap="none">
                <a:solidFill>
                  <a:srgbClr val="0000FF"/>
                </a:solidFill>
                <a:latin typeface="Play"/>
                <a:ea typeface="Play"/>
                <a:cs typeface="Play"/>
                <a:sym typeface="Play"/>
                <a:hlinkClick r:id="rId5">
                  <a:extLst>
                    <a:ext uri="{A12FA001-AC4F-418D-AE19-62706E023703}">
                      <ahyp:hlinkClr xmlns:ahyp="http://schemas.microsoft.com/office/drawing/2018/hyperlinkcolor" val="tx"/>
                    </a:ext>
                  </a:extLst>
                </a:hlinkClick>
              </a:rPr>
              <a:t>Interactive Dashboard</a:t>
            </a:r>
            <a:endParaRPr sz="2000" b="1" i="0" u="sng" strike="noStrike" cap="none">
              <a:solidFill>
                <a:srgbClr val="0000FF"/>
              </a:solidFill>
              <a:latin typeface="Play"/>
              <a:ea typeface="Play"/>
              <a:cs typeface="Play"/>
              <a:sym typeface="Pla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
        <p:cNvGrpSpPr/>
        <p:nvPr/>
      </p:nvGrpSpPr>
      <p:grpSpPr>
        <a:xfrm>
          <a:off x="0" y="0"/>
          <a:ext cx="0" cy="0"/>
          <a:chOff x="0" y="0"/>
          <a:chExt cx="0" cy="0"/>
        </a:xfrm>
      </p:grpSpPr>
      <p:cxnSp>
        <p:nvCxnSpPr>
          <p:cNvPr id="181" name="Google Shape;181;g3b099c229a1_0_36"/>
          <p:cNvCxnSpPr/>
          <p:nvPr/>
        </p:nvCxnSpPr>
        <p:spPr>
          <a:xfrm>
            <a:off x="713232" y="1031001"/>
            <a:ext cx="978900" cy="0"/>
          </a:xfrm>
          <a:prstGeom prst="straightConnector1">
            <a:avLst/>
          </a:prstGeom>
          <a:noFill/>
          <a:ln w="76200" cap="flat" cmpd="sng">
            <a:solidFill>
              <a:schemeClr val="accent1"/>
            </a:solidFill>
            <a:prstDash val="solid"/>
            <a:miter lim="800000"/>
            <a:headEnd type="none" w="sm" len="sm"/>
            <a:tailEnd type="none" w="sm" len="sm"/>
          </a:ln>
        </p:spPr>
      </p:cxnSp>
      <p:sp>
        <p:nvSpPr>
          <p:cNvPr id="182" name="Google Shape;182;g3b099c229a1_0_36"/>
          <p:cNvSpPr/>
          <p:nvPr/>
        </p:nvSpPr>
        <p:spPr>
          <a:xfrm>
            <a:off x="0" y="0"/>
            <a:ext cx="55863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sp>
        <p:nvSpPr>
          <p:cNvPr id="183" name="Google Shape;183;g3b099c229a1_0_36"/>
          <p:cNvSpPr txBox="1"/>
          <p:nvPr/>
        </p:nvSpPr>
        <p:spPr>
          <a:xfrm>
            <a:off x="0" y="38125"/>
            <a:ext cx="3271500" cy="462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000" b="1" u="sng">
                <a:solidFill>
                  <a:srgbClr val="E69138"/>
                </a:solidFill>
                <a:latin typeface="Play"/>
                <a:ea typeface="Play"/>
                <a:cs typeface="Play"/>
                <a:sym typeface="Play"/>
              </a:rPr>
              <a:t>Statistical Data Analysis</a:t>
            </a:r>
            <a:endParaRPr>
              <a:solidFill>
                <a:srgbClr val="E69138"/>
              </a:solidFill>
            </a:endParaRPr>
          </a:p>
        </p:txBody>
      </p:sp>
      <p:sp>
        <p:nvSpPr>
          <p:cNvPr id="184" name="Google Shape;184;g3b099c229a1_0_36"/>
          <p:cNvSpPr txBox="1"/>
          <p:nvPr/>
        </p:nvSpPr>
        <p:spPr>
          <a:xfrm>
            <a:off x="162650" y="548977"/>
            <a:ext cx="44463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US" sz="1600" b="1" u="sng">
                <a:solidFill>
                  <a:schemeClr val="dk1"/>
                </a:solidFill>
              </a:rPr>
              <a:t>1.1 Closure Rate by Business Age Group</a:t>
            </a:r>
            <a:endParaRPr sz="1600"/>
          </a:p>
        </p:txBody>
      </p:sp>
      <p:sp>
        <p:nvSpPr>
          <p:cNvPr id="185" name="Google Shape;185;g3b099c229a1_0_36"/>
          <p:cNvSpPr txBox="1"/>
          <p:nvPr/>
        </p:nvSpPr>
        <p:spPr>
          <a:xfrm>
            <a:off x="162650" y="5573882"/>
            <a:ext cx="5761800" cy="115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600" b="1">
                <a:solidFill>
                  <a:schemeClr val="dk1"/>
                </a:solidFill>
                <a:highlight>
                  <a:srgbClr val="FFFFFF"/>
                </a:highlight>
              </a:rPr>
              <a:t>Output observed:</a:t>
            </a:r>
            <a:endParaRPr sz="1600" b="1">
              <a:solidFill>
                <a:schemeClr val="dk1"/>
              </a:solidFill>
              <a:highlight>
                <a:srgbClr val="FFFFFF"/>
              </a:highlight>
            </a:endParaRPr>
          </a:p>
          <a:p>
            <a:pPr marL="457200" lvl="0" indent="-330200" algn="l" rtl="0">
              <a:lnSpc>
                <a:spcPct val="115000"/>
              </a:lnSpc>
              <a:spcBef>
                <a:spcPts val="1200"/>
              </a:spcBef>
              <a:spcAft>
                <a:spcPts val="1200"/>
              </a:spcAft>
              <a:buClr>
                <a:schemeClr val="dk1"/>
              </a:buClr>
              <a:buSzPts val="1600"/>
              <a:buChar char="●"/>
            </a:pPr>
            <a:r>
              <a:rPr lang="en-US" sz="1600" b="1">
                <a:solidFill>
                  <a:schemeClr val="dk1"/>
                </a:solidFill>
                <a:highlight>
                  <a:srgbClr val="FFFFFF"/>
                </a:highlight>
              </a:rPr>
              <a:t>p &lt; 0.05 → Reject H₀</a:t>
            </a:r>
            <a:br>
              <a:rPr lang="en-US" sz="1600" b="1">
                <a:solidFill>
                  <a:schemeClr val="dk1"/>
                </a:solidFill>
                <a:highlight>
                  <a:srgbClr val="FFFFFF"/>
                </a:highlight>
              </a:rPr>
            </a:br>
            <a:r>
              <a:rPr lang="en-US" sz="1600" b="1">
                <a:solidFill>
                  <a:schemeClr val="dk1"/>
                </a:solidFill>
                <a:highlight>
                  <a:srgbClr val="FFFFFF"/>
                </a:highlight>
              </a:rPr>
              <a:t> ⇒ Closure rate </a:t>
            </a:r>
            <a:r>
              <a:rPr lang="en-US" sz="1600" b="1" i="1">
                <a:solidFill>
                  <a:schemeClr val="dk1"/>
                </a:solidFill>
                <a:highlight>
                  <a:srgbClr val="FFFFFF"/>
                </a:highlight>
              </a:rPr>
              <a:t>depends</a:t>
            </a:r>
            <a:r>
              <a:rPr lang="en-US" sz="1600" b="1">
                <a:solidFill>
                  <a:schemeClr val="dk1"/>
                </a:solidFill>
                <a:highlight>
                  <a:srgbClr val="FFFFFF"/>
                </a:highlight>
              </a:rPr>
              <a:t> on the business age group.</a:t>
            </a:r>
            <a:endParaRPr sz="1600"/>
          </a:p>
        </p:txBody>
      </p:sp>
      <p:sp>
        <p:nvSpPr>
          <p:cNvPr id="186" name="Google Shape;186;g3b099c229a1_0_36"/>
          <p:cNvSpPr txBox="1"/>
          <p:nvPr/>
        </p:nvSpPr>
        <p:spPr>
          <a:xfrm>
            <a:off x="6514250" y="618025"/>
            <a:ext cx="42795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600" b="1" u="sng" dirty="0">
                <a:solidFill>
                  <a:schemeClr val="dk1"/>
                </a:solidFill>
                <a:highlight>
                  <a:srgbClr val="FFFFFF"/>
                </a:highlight>
              </a:rPr>
              <a:t>1.2 Closure Rate by NAICS Sector </a:t>
            </a:r>
            <a:endParaRPr sz="1600" dirty="0"/>
          </a:p>
        </p:txBody>
      </p:sp>
      <p:sp>
        <p:nvSpPr>
          <p:cNvPr id="187" name="Google Shape;187;g3b099c229a1_0_36"/>
          <p:cNvSpPr txBox="1"/>
          <p:nvPr/>
        </p:nvSpPr>
        <p:spPr>
          <a:xfrm>
            <a:off x="6514250" y="5573952"/>
            <a:ext cx="5586300" cy="115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600" b="1" dirty="0">
                <a:solidFill>
                  <a:schemeClr val="dk1"/>
                </a:solidFill>
                <a:highlight>
                  <a:srgbClr val="FFFFFF"/>
                </a:highlight>
              </a:rPr>
              <a:t>Output observed:</a:t>
            </a:r>
            <a:endParaRPr sz="1600" b="1" dirty="0">
              <a:solidFill>
                <a:schemeClr val="dk1"/>
              </a:solidFill>
              <a:highlight>
                <a:srgbClr val="FFFFFF"/>
              </a:highlight>
            </a:endParaRPr>
          </a:p>
          <a:p>
            <a:pPr marL="457200" lvl="0" indent="-330200" algn="l" rtl="0">
              <a:lnSpc>
                <a:spcPct val="115000"/>
              </a:lnSpc>
              <a:spcBef>
                <a:spcPts val="1200"/>
              </a:spcBef>
              <a:spcAft>
                <a:spcPts val="1200"/>
              </a:spcAft>
              <a:buClr>
                <a:schemeClr val="dk1"/>
              </a:buClr>
              <a:buSzPts val="1600"/>
              <a:buChar char="●"/>
            </a:pPr>
            <a:r>
              <a:rPr lang="en-US" sz="1600" b="1" dirty="0">
                <a:solidFill>
                  <a:schemeClr val="dk1"/>
                </a:solidFill>
                <a:highlight>
                  <a:srgbClr val="FFFFFF"/>
                </a:highlight>
              </a:rPr>
              <a:t>p &lt; 0.05 → Reject H₀</a:t>
            </a:r>
            <a:br>
              <a:rPr lang="en-US" sz="1600" b="1" dirty="0">
                <a:solidFill>
                  <a:schemeClr val="dk1"/>
                </a:solidFill>
                <a:highlight>
                  <a:srgbClr val="FFFFFF"/>
                </a:highlight>
              </a:rPr>
            </a:br>
            <a:r>
              <a:rPr lang="en-US" sz="1600" b="1" dirty="0">
                <a:solidFill>
                  <a:schemeClr val="dk1"/>
                </a:solidFill>
                <a:highlight>
                  <a:srgbClr val="FFFFFF"/>
                </a:highlight>
              </a:rPr>
              <a:t> ⇒ Closure rate </a:t>
            </a:r>
            <a:r>
              <a:rPr lang="en-US" sz="1600" b="1" i="1" dirty="0">
                <a:solidFill>
                  <a:schemeClr val="dk1"/>
                </a:solidFill>
                <a:highlight>
                  <a:srgbClr val="FFFFFF"/>
                </a:highlight>
              </a:rPr>
              <a:t>depends</a:t>
            </a:r>
            <a:r>
              <a:rPr lang="en-US" sz="1600" b="1" dirty="0">
                <a:solidFill>
                  <a:schemeClr val="dk1"/>
                </a:solidFill>
                <a:highlight>
                  <a:srgbClr val="FFFFFF"/>
                </a:highlight>
              </a:rPr>
              <a:t> on NAICS Sector.</a:t>
            </a:r>
            <a:endParaRPr sz="1600" dirty="0"/>
          </a:p>
        </p:txBody>
      </p:sp>
      <p:pic>
        <p:nvPicPr>
          <p:cNvPr id="188" name="Google Shape;188;g3b099c229a1_0_36"/>
          <p:cNvPicPr preferRelativeResize="0"/>
          <p:nvPr/>
        </p:nvPicPr>
        <p:blipFill>
          <a:blip r:embed="rId3">
            <a:alphaModFix/>
          </a:blip>
          <a:stretch>
            <a:fillRect/>
          </a:stretch>
        </p:blipFill>
        <p:spPr>
          <a:xfrm>
            <a:off x="162650" y="2359639"/>
            <a:ext cx="5458649" cy="3230630"/>
          </a:xfrm>
          <a:prstGeom prst="rect">
            <a:avLst/>
          </a:prstGeom>
          <a:noFill/>
          <a:ln>
            <a:noFill/>
          </a:ln>
        </p:spPr>
      </p:pic>
      <p:pic>
        <p:nvPicPr>
          <p:cNvPr id="189" name="Google Shape;189;g3b099c229a1_0_36"/>
          <p:cNvPicPr preferRelativeResize="0"/>
          <p:nvPr/>
        </p:nvPicPr>
        <p:blipFill>
          <a:blip r:embed="rId4">
            <a:alphaModFix/>
          </a:blip>
          <a:stretch>
            <a:fillRect/>
          </a:stretch>
        </p:blipFill>
        <p:spPr>
          <a:xfrm>
            <a:off x="311850" y="1298963"/>
            <a:ext cx="3592377" cy="889375"/>
          </a:xfrm>
          <a:prstGeom prst="rect">
            <a:avLst/>
          </a:prstGeom>
          <a:noFill/>
          <a:ln>
            <a:noFill/>
          </a:ln>
        </p:spPr>
      </p:pic>
      <p:pic>
        <p:nvPicPr>
          <p:cNvPr id="190" name="Google Shape;190;g3b099c229a1_0_36"/>
          <p:cNvPicPr preferRelativeResize="0"/>
          <p:nvPr/>
        </p:nvPicPr>
        <p:blipFill>
          <a:blip r:embed="rId5">
            <a:alphaModFix/>
          </a:blip>
          <a:stretch>
            <a:fillRect/>
          </a:stretch>
        </p:blipFill>
        <p:spPr>
          <a:xfrm>
            <a:off x="6614290" y="2314255"/>
            <a:ext cx="5156526" cy="3408549"/>
          </a:xfrm>
          <a:prstGeom prst="rect">
            <a:avLst/>
          </a:prstGeom>
          <a:noFill/>
          <a:ln>
            <a:noFill/>
          </a:ln>
        </p:spPr>
      </p:pic>
      <p:pic>
        <p:nvPicPr>
          <p:cNvPr id="191" name="Google Shape;191;g3b099c229a1_0_36"/>
          <p:cNvPicPr preferRelativeResize="0"/>
          <p:nvPr/>
        </p:nvPicPr>
        <p:blipFill>
          <a:blip r:embed="rId6">
            <a:alphaModFix/>
          </a:blip>
          <a:stretch>
            <a:fillRect/>
          </a:stretch>
        </p:blipFill>
        <p:spPr>
          <a:xfrm>
            <a:off x="6614925" y="1288042"/>
            <a:ext cx="3592375" cy="9426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cxnSp>
        <p:nvCxnSpPr>
          <p:cNvPr id="196" name="Google Shape;196;g3b148cf25cd_0_52"/>
          <p:cNvCxnSpPr/>
          <p:nvPr/>
        </p:nvCxnSpPr>
        <p:spPr>
          <a:xfrm>
            <a:off x="713232" y="1031001"/>
            <a:ext cx="978900" cy="0"/>
          </a:xfrm>
          <a:prstGeom prst="straightConnector1">
            <a:avLst/>
          </a:prstGeom>
          <a:noFill/>
          <a:ln w="76200" cap="flat" cmpd="sng">
            <a:solidFill>
              <a:schemeClr val="accent1"/>
            </a:solidFill>
            <a:prstDash val="solid"/>
            <a:miter lim="800000"/>
            <a:headEnd type="none" w="sm" len="sm"/>
            <a:tailEnd type="none" w="sm" len="sm"/>
          </a:ln>
        </p:spPr>
      </p:cxnSp>
      <p:sp>
        <p:nvSpPr>
          <p:cNvPr id="197" name="Google Shape;197;g3b148cf25cd_0_52"/>
          <p:cNvSpPr/>
          <p:nvPr/>
        </p:nvSpPr>
        <p:spPr>
          <a:xfrm>
            <a:off x="0" y="0"/>
            <a:ext cx="57297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sp>
        <p:nvSpPr>
          <p:cNvPr id="198" name="Google Shape;198;g3b148cf25cd_0_52"/>
          <p:cNvSpPr txBox="1"/>
          <p:nvPr/>
        </p:nvSpPr>
        <p:spPr>
          <a:xfrm>
            <a:off x="0" y="38125"/>
            <a:ext cx="3271500" cy="462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000" b="1" u="sng">
                <a:solidFill>
                  <a:srgbClr val="E69138"/>
                </a:solidFill>
                <a:latin typeface="Play"/>
                <a:ea typeface="Play"/>
                <a:cs typeface="Play"/>
                <a:sym typeface="Play"/>
              </a:rPr>
              <a:t>Statistical Data Analysis</a:t>
            </a:r>
            <a:endParaRPr>
              <a:solidFill>
                <a:srgbClr val="E69138"/>
              </a:solidFill>
            </a:endParaRPr>
          </a:p>
        </p:txBody>
      </p:sp>
      <p:sp>
        <p:nvSpPr>
          <p:cNvPr id="199" name="Google Shape;199;g3b148cf25cd_0_52"/>
          <p:cNvSpPr txBox="1"/>
          <p:nvPr/>
        </p:nvSpPr>
        <p:spPr>
          <a:xfrm>
            <a:off x="245400" y="5502342"/>
            <a:ext cx="5238900" cy="768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US" sz="1600" b="1">
                <a:highlight>
                  <a:srgbClr val="FFFFFF"/>
                </a:highlight>
              </a:rPr>
              <a:t>Output observed:</a:t>
            </a:r>
            <a:endParaRPr sz="1600" b="1">
              <a:highlight>
                <a:srgbClr val="FFFFFF"/>
              </a:highlight>
            </a:endParaRPr>
          </a:p>
          <a:p>
            <a:pPr marL="457200" lvl="0" indent="-330200" algn="l" rtl="0">
              <a:lnSpc>
                <a:spcPct val="115000"/>
              </a:lnSpc>
              <a:spcBef>
                <a:spcPts val="1200"/>
              </a:spcBef>
              <a:spcAft>
                <a:spcPts val="1200"/>
              </a:spcAft>
              <a:buSzPts val="1600"/>
              <a:buChar char="●"/>
            </a:pPr>
            <a:r>
              <a:rPr lang="en-US" sz="1600" b="1">
                <a:highlight>
                  <a:srgbClr val="FFFFFF"/>
                </a:highlight>
              </a:rPr>
              <a:t>p &lt; 0.05 → Reject H₀</a:t>
            </a:r>
            <a:br>
              <a:rPr lang="en-US" sz="1600" b="1">
                <a:highlight>
                  <a:srgbClr val="FFFFFF"/>
                </a:highlight>
              </a:rPr>
            </a:br>
            <a:r>
              <a:rPr lang="en-US" sz="1600" b="1">
                <a:highlight>
                  <a:srgbClr val="FFFFFF"/>
                </a:highlight>
              </a:rPr>
              <a:t> ⇒ Closure rate </a:t>
            </a:r>
            <a:r>
              <a:rPr lang="en-US" sz="1600" b="1" i="1">
                <a:highlight>
                  <a:srgbClr val="FFFFFF"/>
                </a:highlight>
              </a:rPr>
              <a:t>depends</a:t>
            </a:r>
            <a:r>
              <a:rPr lang="en-US" sz="1600" b="1">
                <a:highlight>
                  <a:srgbClr val="FFFFFF"/>
                </a:highlight>
              </a:rPr>
              <a:t> on Ownership Type.</a:t>
            </a:r>
            <a:endParaRPr sz="1600" b="1">
              <a:highlight>
                <a:srgbClr val="FFFFFF"/>
              </a:highlight>
            </a:endParaRPr>
          </a:p>
        </p:txBody>
      </p:sp>
      <p:sp>
        <p:nvSpPr>
          <p:cNvPr id="200" name="Google Shape;200;g3b148cf25cd_0_52"/>
          <p:cNvSpPr txBox="1"/>
          <p:nvPr/>
        </p:nvSpPr>
        <p:spPr>
          <a:xfrm>
            <a:off x="111400" y="506785"/>
            <a:ext cx="45318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600" b="1" u="sng">
                <a:solidFill>
                  <a:schemeClr val="dk1"/>
                </a:solidFill>
              </a:rPr>
              <a:t>1.3 </a:t>
            </a:r>
            <a:r>
              <a:rPr lang="en-US" sz="1600" b="1" u="sng">
                <a:solidFill>
                  <a:schemeClr val="dk1"/>
                </a:solidFill>
                <a:highlight>
                  <a:schemeClr val="lt1"/>
                </a:highlight>
              </a:rPr>
              <a:t> Closure Rate by Ownership Type </a:t>
            </a:r>
            <a:endParaRPr sz="1600"/>
          </a:p>
        </p:txBody>
      </p:sp>
      <p:sp>
        <p:nvSpPr>
          <p:cNvPr id="201" name="Google Shape;201;g3b148cf25cd_0_52"/>
          <p:cNvSpPr txBox="1"/>
          <p:nvPr/>
        </p:nvSpPr>
        <p:spPr>
          <a:xfrm>
            <a:off x="6970076" y="5556111"/>
            <a:ext cx="4254300" cy="115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600" b="1" dirty="0">
                <a:solidFill>
                  <a:schemeClr val="dk1"/>
                </a:solidFill>
                <a:highlight>
                  <a:srgbClr val="FFFFFF"/>
                </a:highlight>
              </a:rPr>
              <a:t>Output observed:</a:t>
            </a:r>
            <a:endParaRPr sz="1600" b="1" dirty="0">
              <a:solidFill>
                <a:schemeClr val="dk1"/>
              </a:solidFill>
              <a:highlight>
                <a:srgbClr val="FFFFFF"/>
              </a:highlight>
            </a:endParaRPr>
          </a:p>
          <a:p>
            <a:pPr marL="457200" lvl="0" indent="-330200" algn="l" rtl="0">
              <a:lnSpc>
                <a:spcPct val="115000"/>
              </a:lnSpc>
              <a:spcBef>
                <a:spcPts val="1200"/>
              </a:spcBef>
              <a:spcAft>
                <a:spcPts val="1200"/>
              </a:spcAft>
              <a:buClr>
                <a:schemeClr val="dk1"/>
              </a:buClr>
              <a:buSzPts val="1600"/>
              <a:buChar char="●"/>
            </a:pPr>
            <a:r>
              <a:rPr lang="en-US" sz="1600" b="1" dirty="0">
                <a:solidFill>
                  <a:schemeClr val="dk1"/>
                </a:solidFill>
                <a:highlight>
                  <a:srgbClr val="FFFFFF"/>
                </a:highlight>
              </a:rPr>
              <a:t>p &lt; 0.05 → Reject H₀</a:t>
            </a:r>
            <a:br>
              <a:rPr lang="en-US" sz="1600" b="1" dirty="0">
                <a:solidFill>
                  <a:schemeClr val="dk1"/>
                </a:solidFill>
                <a:highlight>
                  <a:srgbClr val="FFFFFF"/>
                </a:highlight>
              </a:rPr>
            </a:br>
            <a:r>
              <a:rPr lang="en-US" sz="1600" b="1" dirty="0">
                <a:solidFill>
                  <a:schemeClr val="dk1"/>
                </a:solidFill>
                <a:highlight>
                  <a:srgbClr val="FFFFFF"/>
                </a:highlight>
              </a:rPr>
              <a:t> ⇒ Closure rate </a:t>
            </a:r>
            <a:r>
              <a:rPr lang="en-US" sz="1600" b="1" i="1" dirty="0">
                <a:solidFill>
                  <a:schemeClr val="dk1"/>
                </a:solidFill>
                <a:highlight>
                  <a:srgbClr val="FFFFFF"/>
                </a:highlight>
              </a:rPr>
              <a:t>depends</a:t>
            </a:r>
            <a:r>
              <a:rPr lang="en-US" sz="1600" b="1" dirty="0">
                <a:solidFill>
                  <a:schemeClr val="dk1"/>
                </a:solidFill>
                <a:highlight>
                  <a:srgbClr val="FFFFFF"/>
                </a:highlight>
              </a:rPr>
              <a:t> on City.</a:t>
            </a:r>
            <a:endParaRPr sz="1600" b="1" dirty="0">
              <a:solidFill>
                <a:schemeClr val="dk1"/>
              </a:solidFill>
              <a:highlight>
                <a:srgbClr val="FFFFFF"/>
              </a:highlight>
            </a:endParaRPr>
          </a:p>
        </p:txBody>
      </p:sp>
      <p:sp>
        <p:nvSpPr>
          <p:cNvPr id="202" name="Google Shape;202;g3b148cf25cd_0_52"/>
          <p:cNvSpPr txBox="1"/>
          <p:nvPr/>
        </p:nvSpPr>
        <p:spPr>
          <a:xfrm>
            <a:off x="7354850" y="69025"/>
            <a:ext cx="3000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600" b="1" u="sng">
                <a:solidFill>
                  <a:schemeClr val="dk1"/>
                </a:solidFill>
              </a:rPr>
              <a:t>1.4 </a:t>
            </a:r>
            <a:r>
              <a:rPr lang="en-US" sz="1600" b="1" u="sng">
                <a:solidFill>
                  <a:schemeClr val="dk1"/>
                </a:solidFill>
                <a:highlight>
                  <a:srgbClr val="FFFFFF"/>
                </a:highlight>
              </a:rPr>
              <a:t>Closure Rate by City</a:t>
            </a:r>
            <a:endParaRPr sz="1600"/>
          </a:p>
        </p:txBody>
      </p:sp>
      <p:pic>
        <p:nvPicPr>
          <p:cNvPr id="203" name="Google Shape;203;g3b148cf25cd_0_52"/>
          <p:cNvPicPr preferRelativeResize="0"/>
          <p:nvPr/>
        </p:nvPicPr>
        <p:blipFill>
          <a:blip r:embed="rId3">
            <a:alphaModFix/>
          </a:blip>
          <a:stretch>
            <a:fillRect/>
          </a:stretch>
        </p:blipFill>
        <p:spPr>
          <a:xfrm>
            <a:off x="0" y="2043593"/>
            <a:ext cx="5480412" cy="3243512"/>
          </a:xfrm>
          <a:prstGeom prst="rect">
            <a:avLst/>
          </a:prstGeom>
          <a:noFill/>
          <a:ln>
            <a:noFill/>
          </a:ln>
        </p:spPr>
      </p:pic>
      <p:pic>
        <p:nvPicPr>
          <p:cNvPr id="204" name="Google Shape;204;g3b148cf25cd_0_52"/>
          <p:cNvPicPr preferRelativeResize="0"/>
          <p:nvPr/>
        </p:nvPicPr>
        <p:blipFill>
          <a:blip r:embed="rId4">
            <a:alphaModFix/>
          </a:blip>
          <a:stretch>
            <a:fillRect/>
          </a:stretch>
        </p:blipFill>
        <p:spPr>
          <a:xfrm>
            <a:off x="191600" y="1079939"/>
            <a:ext cx="3621216" cy="929925"/>
          </a:xfrm>
          <a:prstGeom prst="rect">
            <a:avLst/>
          </a:prstGeom>
          <a:noFill/>
          <a:ln>
            <a:noFill/>
          </a:ln>
        </p:spPr>
      </p:pic>
      <p:pic>
        <p:nvPicPr>
          <p:cNvPr id="205" name="Google Shape;205;g3b148cf25cd_0_52"/>
          <p:cNvPicPr preferRelativeResize="0"/>
          <p:nvPr/>
        </p:nvPicPr>
        <p:blipFill>
          <a:blip r:embed="rId5">
            <a:alphaModFix/>
          </a:blip>
          <a:stretch>
            <a:fillRect/>
          </a:stretch>
        </p:blipFill>
        <p:spPr>
          <a:xfrm>
            <a:off x="6978150" y="1421484"/>
            <a:ext cx="4994476" cy="4337399"/>
          </a:xfrm>
          <a:prstGeom prst="rect">
            <a:avLst/>
          </a:prstGeom>
          <a:noFill/>
          <a:ln>
            <a:noFill/>
          </a:ln>
        </p:spPr>
      </p:pic>
      <p:pic>
        <p:nvPicPr>
          <p:cNvPr id="206" name="Google Shape;206;g3b148cf25cd_0_52"/>
          <p:cNvPicPr preferRelativeResize="0"/>
          <p:nvPr/>
        </p:nvPicPr>
        <p:blipFill>
          <a:blip r:embed="rId6">
            <a:alphaModFix/>
          </a:blip>
          <a:stretch>
            <a:fillRect/>
          </a:stretch>
        </p:blipFill>
        <p:spPr>
          <a:xfrm>
            <a:off x="7332507" y="649051"/>
            <a:ext cx="2479861" cy="768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0"/>
        <p:cNvGrpSpPr/>
        <p:nvPr/>
      </p:nvGrpSpPr>
      <p:grpSpPr>
        <a:xfrm>
          <a:off x="0" y="0"/>
          <a:ext cx="0" cy="0"/>
          <a:chOff x="0" y="0"/>
          <a:chExt cx="0" cy="0"/>
        </a:xfrm>
      </p:grpSpPr>
      <p:cxnSp>
        <p:nvCxnSpPr>
          <p:cNvPr id="211" name="Google Shape;211;g3b148cf25cd_0_59"/>
          <p:cNvCxnSpPr/>
          <p:nvPr/>
        </p:nvCxnSpPr>
        <p:spPr>
          <a:xfrm>
            <a:off x="713232" y="1031001"/>
            <a:ext cx="978900" cy="0"/>
          </a:xfrm>
          <a:prstGeom prst="straightConnector1">
            <a:avLst/>
          </a:prstGeom>
          <a:noFill/>
          <a:ln w="76200" cap="flat" cmpd="sng">
            <a:solidFill>
              <a:schemeClr val="accent1"/>
            </a:solidFill>
            <a:prstDash val="solid"/>
            <a:miter lim="800000"/>
            <a:headEnd type="none" w="sm" len="sm"/>
            <a:tailEnd type="none" w="sm" len="sm"/>
          </a:ln>
        </p:spPr>
      </p:cxnSp>
      <p:sp>
        <p:nvSpPr>
          <p:cNvPr id="212" name="Google Shape;212;g3b148cf25cd_0_59"/>
          <p:cNvSpPr/>
          <p:nvPr/>
        </p:nvSpPr>
        <p:spPr>
          <a:xfrm>
            <a:off x="0" y="0"/>
            <a:ext cx="45816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
              <a:ea typeface="Play"/>
              <a:cs typeface="Play"/>
              <a:sym typeface="Play"/>
            </a:endParaRPr>
          </a:p>
        </p:txBody>
      </p:sp>
      <p:sp>
        <p:nvSpPr>
          <p:cNvPr id="213" name="Google Shape;213;g3b148cf25cd_0_59"/>
          <p:cNvSpPr txBox="1"/>
          <p:nvPr/>
        </p:nvSpPr>
        <p:spPr>
          <a:xfrm>
            <a:off x="0" y="38125"/>
            <a:ext cx="3271500" cy="462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000" b="1" u="sng">
                <a:solidFill>
                  <a:srgbClr val="E69138"/>
                </a:solidFill>
                <a:latin typeface="Play"/>
                <a:ea typeface="Play"/>
                <a:cs typeface="Play"/>
                <a:sym typeface="Play"/>
              </a:rPr>
              <a:t>Statistical Data Analysis</a:t>
            </a:r>
            <a:endParaRPr>
              <a:solidFill>
                <a:srgbClr val="E69138"/>
              </a:solidFill>
            </a:endParaRPr>
          </a:p>
        </p:txBody>
      </p:sp>
      <p:sp>
        <p:nvSpPr>
          <p:cNvPr id="214" name="Google Shape;214;g3b148cf25cd_0_59"/>
          <p:cNvSpPr txBox="1"/>
          <p:nvPr/>
        </p:nvSpPr>
        <p:spPr>
          <a:xfrm>
            <a:off x="6456175" y="51138"/>
            <a:ext cx="4200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600" b="1" u="sng">
                <a:solidFill>
                  <a:schemeClr val="dk1"/>
                </a:solidFill>
              </a:rPr>
              <a:t>1.6 </a:t>
            </a:r>
            <a:r>
              <a:rPr lang="en-US" sz="1600" b="1" u="sng">
                <a:solidFill>
                  <a:schemeClr val="dk1"/>
                </a:solidFill>
                <a:highlight>
                  <a:srgbClr val="FFFFFF"/>
                </a:highlight>
              </a:rPr>
              <a:t>Closure Rate by ZIP Code</a:t>
            </a:r>
            <a:endParaRPr sz="1600"/>
          </a:p>
        </p:txBody>
      </p:sp>
      <p:sp>
        <p:nvSpPr>
          <p:cNvPr id="215" name="Google Shape;215;g3b148cf25cd_0_59"/>
          <p:cNvSpPr txBox="1"/>
          <p:nvPr/>
        </p:nvSpPr>
        <p:spPr>
          <a:xfrm>
            <a:off x="8725150" y="1440550"/>
            <a:ext cx="3188100" cy="1434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600" b="1">
                <a:solidFill>
                  <a:schemeClr val="dk1"/>
                </a:solidFill>
                <a:highlight>
                  <a:srgbClr val="FFFFFF"/>
                </a:highlight>
              </a:rPr>
              <a:t>Output observed:</a:t>
            </a:r>
            <a:endParaRPr sz="1600" b="1">
              <a:solidFill>
                <a:schemeClr val="dk1"/>
              </a:solidFill>
              <a:highlight>
                <a:srgbClr val="FFFFFF"/>
              </a:highlight>
            </a:endParaRPr>
          </a:p>
          <a:p>
            <a:pPr marL="457200" lvl="0" indent="-330200" algn="l" rtl="0">
              <a:lnSpc>
                <a:spcPct val="115000"/>
              </a:lnSpc>
              <a:spcBef>
                <a:spcPts val="1200"/>
              </a:spcBef>
              <a:spcAft>
                <a:spcPts val="1200"/>
              </a:spcAft>
              <a:buClr>
                <a:schemeClr val="dk1"/>
              </a:buClr>
              <a:buSzPts val="1600"/>
              <a:buChar char="●"/>
            </a:pPr>
            <a:r>
              <a:rPr lang="en-US" sz="1600" b="1">
                <a:solidFill>
                  <a:schemeClr val="dk1"/>
                </a:solidFill>
                <a:highlight>
                  <a:srgbClr val="FFFFFF"/>
                </a:highlight>
              </a:rPr>
              <a:t>p &lt; 0.05 → Reject H₀</a:t>
            </a:r>
            <a:br>
              <a:rPr lang="en-US" sz="1600" b="1">
                <a:solidFill>
                  <a:schemeClr val="dk1"/>
                </a:solidFill>
                <a:highlight>
                  <a:srgbClr val="FFFFFF"/>
                </a:highlight>
              </a:rPr>
            </a:br>
            <a:r>
              <a:rPr lang="en-US" sz="1600" b="1">
                <a:solidFill>
                  <a:schemeClr val="dk1"/>
                </a:solidFill>
                <a:highlight>
                  <a:srgbClr val="FFFFFF"/>
                </a:highlight>
              </a:rPr>
              <a:t> ⇒ Closure rate </a:t>
            </a:r>
            <a:r>
              <a:rPr lang="en-US" sz="1600" b="1" i="1">
                <a:solidFill>
                  <a:schemeClr val="dk1"/>
                </a:solidFill>
                <a:highlight>
                  <a:srgbClr val="FFFFFF"/>
                </a:highlight>
              </a:rPr>
              <a:t>depends</a:t>
            </a:r>
            <a:r>
              <a:rPr lang="en-US" sz="1600" b="1">
                <a:solidFill>
                  <a:schemeClr val="dk1"/>
                </a:solidFill>
                <a:highlight>
                  <a:srgbClr val="FFFFFF"/>
                </a:highlight>
              </a:rPr>
              <a:t> on ZIP Code.</a:t>
            </a:r>
            <a:endParaRPr sz="1600"/>
          </a:p>
        </p:txBody>
      </p:sp>
      <p:pic>
        <p:nvPicPr>
          <p:cNvPr id="216" name="Google Shape;216;g3b148cf25cd_0_59"/>
          <p:cNvPicPr preferRelativeResize="0"/>
          <p:nvPr/>
        </p:nvPicPr>
        <p:blipFill>
          <a:blip r:embed="rId3">
            <a:alphaModFix/>
          </a:blip>
          <a:stretch>
            <a:fillRect/>
          </a:stretch>
        </p:blipFill>
        <p:spPr>
          <a:xfrm>
            <a:off x="6456175" y="561075"/>
            <a:ext cx="2198199" cy="6191677"/>
          </a:xfrm>
          <a:prstGeom prst="rect">
            <a:avLst/>
          </a:prstGeom>
          <a:noFill/>
          <a:ln>
            <a:noFill/>
          </a:ln>
        </p:spPr>
      </p:pic>
      <p:pic>
        <p:nvPicPr>
          <p:cNvPr id="217" name="Google Shape;217;g3b148cf25cd_0_59"/>
          <p:cNvPicPr preferRelativeResize="0"/>
          <p:nvPr/>
        </p:nvPicPr>
        <p:blipFill>
          <a:blip r:embed="rId4">
            <a:alphaModFix/>
          </a:blip>
          <a:stretch>
            <a:fillRect/>
          </a:stretch>
        </p:blipFill>
        <p:spPr>
          <a:xfrm>
            <a:off x="8805774" y="604801"/>
            <a:ext cx="3271500" cy="901835"/>
          </a:xfrm>
          <a:prstGeom prst="rect">
            <a:avLst/>
          </a:prstGeom>
          <a:noFill/>
          <a:ln>
            <a:noFill/>
          </a:ln>
        </p:spPr>
      </p:pic>
      <p:pic>
        <p:nvPicPr>
          <p:cNvPr id="218" name="Google Shape;218;g3b148cf25cd_0_59"/>
          <p:cNvPicPr preferRelativeResize="0"/>
          <p:nvPr/>
        </p:nvPicPr>
        <p:blipFill>
          <a:blip r:embed="rId5">
            <a:alphaModFix/>
          </a:blip>
          <a:stretch>
            <a:fillRect/>
          </a:stretch>
        </p:blipFill>
        <p:spPr>
          <a:xfrm>
            <a:off x="185575" y="2210945"/>
            <a:ext cx="4293526" cy="3687679"/>
          </a:xfrm>
          <a:prstGeom prst="rect">
            <a:avLst/>
          </a:prstGeom>
          <a:noFill/>
          <a:ln>
            <a:noFill/>
          </a:ln>
        </p:spPr>
      </p:pic>
      <p:sp>
        <p:nvSpPr>
          <p:cNvPr id="219" name="Google Shape;219;g3b148cf25cd_0_59"/>
          <p:cNvSpPr txBox="1"/>
          <p:nvPr/>
        </p:nvSpPr>
        <p:spPr>
          <a:xfrm>
            <a:off x="135750" y="615493"/>
            <a:ext cx="3923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600" b="1" u="sng">
                <a:solidFill>
                  <a:schemeClr val="dk1"/>
                </a:solidFill>
              </a:rPr>
              <a:t>1.5 </a:t>
            </a:r>
            <a:r>
              <a:rPr lang="en-US" sz="1600" b="1" u="sng">
                <a:solidFill>
                  <a:schemeClr val="dk1"/>
                </a:solidFill>
                <a:highlight>
                  <a:srgbClr val="FFFFFF"/>
                </a:highlight>
              </a:rPr>
              <a:t>Ownership Type by NAICS Sector</a:t>
            </a:r>
            <a:endParaRPr sz="1600"/>
          </a:p>
        </p:txBody>
      </p:sp>
      <p:pic>
        <p:nvPicPr>
          <p:cNvPr id="220" name="Google Shape;220;g3b148cf25cd_0_59"/>
          <p:cNvPicPr preferRelativeResize="0"/>
          <p:nvPr/>
        </p:nvPicPr>
        <p:blipFill>
          <a:blip r:embed="rId6">
            <a:alphaModFix/>
          </a:blip>
          <a:stretch>
            <a:fillRect/>
          </a:stretch>
        </p:blipFill>
        <p:spPr>
          <a:xfrm>
            <a:off x="231824" y="1238393"/>
            <a:ext cx="3188101" cy="836672"/>
          </a:xfrm>
          <a:prstGeom prst="rect">
            <a:avLst/>
          </a:prstGeom>
          <a:noFill/>
          <a:ln>
            <a:noFill/>
          </a:ln>
        </p:spPr>
      </p:pic>
      <p:sp>
        <p:nvSpPr>
          <p:cNvPr id="221" name="Google Shape;221;g3b148cf25cd_0_59"/>
          <p:cNvSpPr txBox="1"/>
          <p:nvPr/>
        </p:nvSpPr>
        <p:spPr>
          <a:xfrm>
            <a:off x="129998" y="5728676"/>
            <a:ext cx="4117800" cy="128339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200" b="1" dirty="0">
                <a:solidFill>
                  <a:schemeClr val="dk1"/>
                </a:solidFill>
                <a:highlight>
                  <a:srgbClr val="FFFFFF"/>
                </a:highlight>
              </a:rPr>
              <a:t>Output observed:</a:t>
            </a:r>
            <a:endParaRPr sz="1200" b="1" dirty="0">
              <a:solidFill>
                <a:schemeClr val="dk1"/>
              </a:solidFill>
              <a:highlight>
                <a:srgbClr val="FFFFFF"/>
              </a:highlight>
            </a:endParaRPr>
          </a:p>
          <a:p>
            <a:pPr marL="457200" lvl="0" indent="-298450" algn="l" rtl="0">
              <a:lnSpc>
                <a:spcPct val="115000"/>
              </a:lnSpc>
              <a:spcBef>
                <a:spcPts val="1200"/>
              </a:spcBef>
              <a:spcAft>
                <a:spcPts val="1200"/>
              </a:spcAft>
              <a:buClr>
                <a:schemeClr val="dk1"/>
              </a:buClr>
              <a:buSzPts val="1100"/>
              <a:buChar char="●"/>
            </a:pPr>
            <a:r>
              <a:rPr lang="en-US" sz="1200" b="1" dirty="0">
                <a:solidFill>
                  <a:schemeClr val="dk1"/>
                </a:solidFill>
                <a:highlight>
                  <a:srgbClr val="FFFFFF"/>
                </a:highlight>
              </a:rPr>
              <a:t>p &lt; 0.05 → Reject H₀</a:t>
            </a:r>
            <a:br>
              <a:rPr lang="en-US" sz="1200" b="1" dirty="0">
                <a:solidFill>
                  <a:schemeClr val="dk1"/>
                </a:solidFill>
                <a:highlight>
                  <a:srgbClr val="FFFFFF"/>
                </a:highlight>
              </a:rPr>
            </a:br>
            <a:r>
              <a:rPr lang="en-US" sz="1200" b="1" dirty="0">
                <a:solidFill>
                  <a:schemeClr val="dk1"/>
                </a:solidFill>
                <a:highlight>
                  <a:srgbClr val="FFFFFF"/>
                </a:highlight>
              </a:rPr>
              <a:t> ⇒ Ownership Type </a:t>
            </a:r>
            <a:r>
              <a:rPr lang="en-US" sz="1200" b="1" i="1" dirty="0">
                <a:solidFill>
                  <a:schemeClr val="dk1"/>
                </a:solidFill>
                <a:highlight>
                  <a:srgbClr val="FFFFFF"/>
                </a:highlight>
              </a:rPr>
              <a:t>depends</a:t>
            </a:r>
            <a:r>
              <a:rPr lang="en-US" sz="1200" b="1" dirty="0">
                <a:solidFill>
                  <a:schemeClr val="dk1"/>
                </a:solidFill>
                <a:highlight>
                  <a:srgbClr val="FFFFFF"/>
                </a:highlight>
              </a:rPr>
              <a:t> on NAICS Sector.</a:t>
            </a:r>
            <a:endParaRPr sz="1200" dirty="0"/>
          </a:p>
        </p:txBody>
      </p:sp>
      <p:sp>
        <p:nvSpPr>
          <p:cNvPr id="222" name="Google Shape;222;g3b148cf25cd_0_59"/>
          <p:cNvSpPr txBox="1"/>
          <p:nvPr/>
        </p:nvSpPr>
        <p:spPr>
          <a:xfrm>
            <a:off x="8538502" y="3387435"/>
            <a:ext cx="3523500" cy="32748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US" sz="1100" b="1" dirty="0">
                <a:solidFill>
                  <a:schemeClr val="dk1"/>
                </a:solidFill>
              </a:rPr>
              <a:t>92134</a:t>
            </a:r>
            <a:r>
              <a:rPr lang="en-US" sz="1100" dirty="0">
                <a:solidFill>
                  <a:schemeClr val="dk1"/>
                </a:solidFill>
              </a:rPr>
              <a:t> — Naval Medical Center (federal/military installation). </a:t>
            </a:r>
            <a:r>
              <a:rPr lang="en-US" sz="1100" u="sng" dirty="0">
                <a:solidFill>
                  <a:schemeClr val="hlink"/>
                </a:solidFill>
                <a:hlinkClick r:id="rId7"/>
              </a:rPr>
              <a:t> TRICARE San Diego </a:t>
            </a:r>
            <a:endParaRPr sz="1100" u="sng" dirty="0">
              <a:solidFill>
                <a:srgbClr val="1155CC"/>
              </a:solidFill>
            </a:endParaRPr>
          </a:p>
          <a:p>
            <a:pPr marL="457200" lvl="0" indent="-298450" algn="l" rtl="0">
              <a:lnSpc>
                <a:spcPct val="115000"/>
              </a:lnSpc>
              <a:spcBef>
                <a:spcPts val="0"/>
              </a:spcBef>
              <a:spcAft>
                <a:spcPts val="0"/>
              </a:spcAft>
              <a:buClr>
                <a:schemeClr val="dk1"/>
              </a:buClr>
              <a:buSzPts val="1100"/>
              <a:buChar char="●"/>
            </a:pPr>
            <a:r>
              <a:rPr lang="en-US" sz="1100" b="1" dirty="0">
                <a:solidFill>
                  <a:schemeClr val="dk1"/>
                </a:solidFill>
              </a:rPr>
              <a:t>92155</a:t>
            </a:r>
            <a:r>
              <a:rPr lang="en-US" sz="1100" dirty="0">
                <a:solidFill>
                  <a:schemeClr val="dk1"/>
                </a:solidFill>
              </a:rPr>
              <a:t> — classified as a </a:t>
            </a:r>
            <a:r>
              <a:rPr lang="en-US" sz="1100" b="1" dirty="0">
                <a:solidFill>
                  <a:schemeClr val="dk1"/>
                </a:solidFill>
              </a:rPr>
              <a:t>Unique / government</a:t>
            </a:r>
            <a:r>
              <a:rPr lang="en-US" sz="1100" dirty="0">
                <a:solidFill>
                  <a:schemeClr val="dk1"/>
                </a:solidFill>
              </a:rPr>
              <a:t> ZIP (Naval Amphibious Base / related).</a:t>
            </a:r>
            <a:r>
              <a:rPr lang="en-US" sz="1100" u="sng" dirty="0">
                <a:solidFill>
                  <a:schemeClr val="hlink"/>
                </a:solidFill>
                <a:hlinkClick r:id="rId8"/>
              </a:rPr>
              <a:t> ZIP-Codes.com+1 </a:t>
            </a:r>
            <a:endParaRPr sz="1100" u="sng" dirty="0">
              <a:solidFill>
                <a:srgbClr val="1155CC"/>
              </a:solidFill>
            </a:endParaRPr>
          </a:p>
          <a:p>
            <a:pPr marL="457200" lvl="0" indent="-298450" algn="l" rtl="0">
              <a:lnSpc>
                <a:spcPct val="115000"/>
              </a:lnSpc>
              <a:spcBef>
                <a:spcPts val="0"/>
              </a:spcBef>
              <a:spcAft>
                <a:spcPts val="0"/>
              </a:spcAft>
              <a:buClr>
                <a:schemeClr val="dk1"/>
              </a:buClr>
              <a:buSzPts val="1100"/>
              <a:buChar char="●"/>
            </a:pPr>
            <a:r>
              <a:rPr lang="en-US" sz="1100" b="1" dirty="0">
                <a:solidFill>
                  <a:schemeClr val="dk1"/>
                </a:solidFill>
              </a:rPr>
              <a:t>92069</a:t>
            </a:r>
            <a:r>
              <a:rPr lang="en-US" sz="1100" dirty="0">
                <a:solidFill>
                  <a:schemeClr val="dk1"/>
                </a:solidFill>
              </a:rPr>
              <a:t> — appears to be a PO-box ZIP for San Marcos (many PO BOX ranges listed).</a:t>
            </a:r>
            <a:r>
              <a:rPr lang="en-US" sz="1100" u="sng" dirty="0">
                <a:solidFill>
                  <a:schemeClr val="hlink"/>
                </a:solidFill>
                <a:hlinkClick r:id="rId9"/>
              </a:rPr>
              <a:t> California U.S. ZIP Code 5 Plus 4 </a:t>
            </a:r>
            <a:endParaRPr sz="1100" u="sng" dirty="0">
              <a:solidFill>
                <a:srgbClr val="1155CC"/>
              </a:solidFill>
            </a:endParaRPr>
          </a:p>
          <a:p>
            <a:pPr marL="457200" lvl="0" indent="-298450" algn="l" rtl="0">
              <a:lnSpc>
                <a:spcPct val="115000"/>
              </a:lnSpc>
              <a:spcBef>
                <a:spcPts val="0"/>
              </a:spcBef>
              <a:spcAft>
                <a:spcPts val="0"/>
              </a:spcAft>
              <a:buClr>
                <a:schemeClr val="dk1"/>
              </a:buClr>
              <a:buSzPts val="1100"/>
              <a:buChar char="●"/>
            </a:pPr>
            <a:r>
              <a:rPr lang="en-US" sz="1100" b="1" dirty="0">
                <a:solidFill>
                  <a:schemeClr val="dk1"/>
                </a:solidFill>
              </a:rPr>
              <a:t>91948</a:t>
            </a:r>
            <a:r>
              <a:rPr lang="en-US" sz="1100" dirty="0">
                <a:solidFill>
                  <a:schemeClr val="dk1"/>
                </a:solidFill>
              </a:rPr>
              <a:t> — has PO-box / small-community usage (evidence in USPS location listings for nearby PO Box post offices like Mount Laguna). PO-box / small rural ZIPs. </a:t>
            </a:r>
            <a:r>
              <a:rPr lang="en-US" sz="1100" u="sng" dirty="0">
                <a:solidFill>
                  <a:schemeClr val="hlink"/>
                </a:solidFill>
                <a:hlinkClick r:id="rId10"/>
              </a:rPr>
              <a:t>USPS Tools </a:t>
            </a:r>
            <a:endParaRPr sz="1100" u="sng" dirty="0">
              <a:solidFill>
                <a:srgbClr val="1155CC"/>
              </a:solidFill>
            </a:endParaRPr>
          </a:p>
          <a:p>
            <a:pPr marL="457200" lvl="0" indent="-298450" algn="l" rtl="0">
              <a:lnSpc>
                <a:spcPct val="115000"/>
              </a:lnSpc>
              <a:spcBef>
                <a:spcPts val="0"/>
              </a:spcBef>
              <a:spcAft>
                <a:spcPts val="0"/>
              </a:spcAft>
              <a:buClr>
                <a:schemeClr val="dk1"/>
              </a:buClr>
              <a:buSzPts val="1100"/>
              <a:buChar char="●"/>
            </a:pPr>
            <a:r>
              <a:rPr lang="en-US" sz="1100" b="1" dirty="0">
                <a:solidFill>
                  <a:schemeClr val="dk1"/>
                </a:solidFill>
              </a:rPr>
              <a:t>92078</a:t>
            </a:r>
            <a:r>
              <a:rPr lang="en-US" sz="1100" dirty="0">
                <a:solidFill>
                  <a:schemeClr val="dk1"/>
                </a:solidFill>
              </a:rPr>
              <a:t> — geographic ZIP (San Marcos / Elfin Forest area). </a:t>
            </a:r>
            <a:r>
              <a:rPr lang="en-US" sz="1100" u="sng" dirty="0">
                <a:solidFill>
                  <a:schemeClr val="hlink"/>
                </a:solidFill>
                <a:hlinkClick r:id="rId11"/>
              </a:rPr>
              <a:t>ZIP-Codes.com+1</a:t>
            </a:r>
            <a:endParaRPr dirty="0"/>
          </a:p>
        </p:txBody>
      </p:sp>
      <p:sp>
        <p:nvSpPr>
          <p:cNvPr id="223" name="Google Shape;223;g3b148cf25cd_0_59"/>
          <p:cNvSpPr txBox="1"/>
          <p:nvPr/>
        </p:nvSpPr>
        <p:spPr>
          <a:xfrm>
            <a:off x="9002227" y="2841476"/>
            <a:ext cx="3126000" cy="95253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300" b="1" u="sng" dirty="0">
                <a:solidFill>
                  <a:srgbClr val="7030A0"/>
                </a:solidFill>
              </a:rPr>
              <a:t>Often have few or no city business registrations: </a:t>
            </a:r>
            <a:endParaRPr sz="1600" b="1" u="sng" dirty="0">
              <a:solidFill>
                <a:srgbClr val="7030A0"/>
              </a:solidFill>
            </a:endParaRPr>
          </a:p>
        </p:txBody>
      </p:sp>
    </p:spTree>
  </p:cSld>
  <p:clrMapOvr>
    <a:masterClrMapping/>
  </p:clrMapOvr>
</p:sld>
</file>

<file path=ppt/theme/theme1.xml><?xml version="1.0" encoding="utf-8"?>
<a:theme xmlns:a="http://schemas.openxmlformats.org/drawingml/2006/main" name="DashVTI">
  <a:themeElements>
    <a:clrScheme name="Custom 6">
      <a:dk1>
        <a:srgbClr val="000000"/>
      </a:dk1>
      <a:lt1>
        <a:srgbClr val="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TotalTime>
  <Words>4656</Words>
  <Application>Microsoft Office PowerPoint</Application>
  <PresentationFormat>Widescreen</PresentationFormat>
  <Paragraphs>293</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Times New Roman</vt:lpstr>
      <vt:lpstr>Play</vt:lpstr>
      <vt:lpstr>Courier New</vt:lpstr>
      <vt:lpstr>DashVTI</vt:lpstr>
      <vt:lpstr>Project:  Business Survival &amp; Site Selection Analytics for San Diego County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Capstone</dc:title>
  <dc:creator>Kenier Ramirez Lopez</dc:creator>
  <cp:lastModifiedBy>Kenier Ramirez Lopez</cp:lastModifiedBy>
  <cp:revision>12</cp:revision>
  <dcterms:created xsi:type="dcterms:W3CDTF">2025-08-26T23:42:19Z</dcterms:created>
  <dcterms:modified xsi:type="dcterms:W3CDTF">2025-12-23T16:03:04Z</dcterms:modified>
</cp:coreProperties>
</file>